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1"/>
  </p:sldMasterIdLst>
  <p:notesMasterIdLst>
    <p:notesMasterId r:id="rId16"/>
  </p:notesMasterIdLst>
  <p:handoutMasterIdLst>
    <p:handoutMasterId r:id="rId17"/>
  </p:handoutMasterIdLst>
  <p:sldIdLst>
    <p:sldId id="264" r:id="rId2"/>
    <p:sldId id="674" r:id="rId3"/>
    <p:sldId id="670" r:id="rId4"/>
    <p:sldId id="675" r:id="rId5"/>
    <p:sldId id="677" r:id="rId6"/>
    <p:sldId id="676" r:id="rId7"/>
    <p:sldId id="678" r:id="rId8"/>
    <p:sldId id="679" r:id="rId9"/>
    <p:sldId id="680" r:id="rId10"/>
    <p:sldId id="681" r:id="rId11"/>
    <p:sldId id="682" r:id="rId12"/>
    <p:sldId id="683" r:id="rId13"/>
    <p:sldId id="684" r:id="rId14"/>
    <p:sldId id="67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pos="7468" userDrawn="1">
          <p15:clr>
            <a:srgbClr val="A4A3A4"/>
          </p15:clr>
        </p15:guide>
        <p15:guide id="9" pos="665" userDrawn="1">
          <p15:clr>
            <a:srgbClr val="A4A3A4"/>
          </p15:clr>
        </p15:guide>
        <p15:guide id="10" orient="horz" pos="119" userDrawn="1">
          <p15:clr>
            <a:srgbClr val="A4A3A4"/>
          </p15:clr>
        </p15:guide>
        <p15:guide id="11" orient="horz" pos="4201" userDrawn="1">
          <p15:clr>
            <a:srgbClr val="A4A3A4"/>
          </p15:clr>
        </p15:guide>
        <p15:guide id="12" orient="horz" pos="663" userDrawn="1">
          <p15:clr>
            <a:srgbClr val="A4A3A4"/>
          </p15:clr>
        </p15:guide>
        <p15:guide id="13" orient="horz" pos="459" userDrawn="1">
          <p15:clr>
            <a:srgbClr val="A4A3A4"/>
          </p15:clr>
        </p15:guide>
        <p15:guide id="14" orient="horz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ela Kramer" initials="AK" lastIdx="1" clrIdx="0">
    <p:extLst>
      <p:ext uri="{19B8F6BF-5375-455C-9EA6-DF929625EA0E}">
        <p15:presenceInfo xmlns:p15="http://schemas.microsoft.com/office/powerpoint/2012/main" userId="S-1-5-21-2590106907-1151751559-2670567507-1185" providerId="AD"/>
      </p:ext>
    </p:extLst>
  </p:cmAuthor>
  <p:cmAuthor id="2" name="Marc-Philip Reck" initials="MR" lastIdx="15" clrIdx="1">
    <p:extLst>
      <p:ext uri="{19B8F6BF-5375-455C-9EA6-DF929625EA0E}">
        <p15:presenceInfo xmlns:p15="http://schemas.microsoft.com/office/powerpoint/2012/main" userId="S-1-5-21-2590106907-1151751559-2670567507-11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B7F"/>
    <a:srgbClr val="9BC7DF"/>
    <a:srgbClr val="D5F0FF"/>
    <a:srgbClr val="D4F0FF"/>
    <a:srgbClr val="6AA26D"/>
    <a:srgbClr val="48744A"/>
    <a:srgbClr val="FC9804"/>
    <a:srgbClr val="EE0000"/>
    <a:srgbClr val="348878"/>
    <a:srgbClr val="8F090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95868" autoAdjust="0"/>
  </p:normalViewPr>
  <p:slideViewPr>
    <p:cSldViewPr snapToGrid="0" showGuides="1">
      <p:cViewPr varScale="1">
        <p:scale>
          <a:sx n="86" d="100"/>
          <a:sy n="86" d="100"/>
        </p:scale>
        <p:origin x="666" y="78"/>
      </p:cViewPr>
      <p:guideLst>
        <p:guide pos="7468"/>
        <p:guide pos="665"/>
        <p:guide orient="horz" pos="119"/>
        <p:guide orient="horz" pos="4201"/>
        <p:guide orient="horz" pos="663"/>
        <p:guide orient="horz" pos="459"/>
        <p:guide orient="horz" pos="40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75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71EA2-59A9-4D7A-8CCE-B468CBD325E6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A0C90-6495-424B-B455-2116E3FA25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72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E955A-F2D3-4968-89AE-FD45D39EFF9D}" type="datetimeFigureOut">
              <a:rPr lang="de-DE" smtClean="0"/>
              <a:t>03.08.2026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18498-A20B-464B-B350-852AE90552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862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271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D08B-2AB6-A725-06D3-00FDCF0E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067DD2A-4D98-BF48-77DC-97AD737AE1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BDDAB3C-1B90-3AD5-FD40-BA4D59154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8CC07E-A99B-A721-7686-AB438F08B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901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B7298-F87A-1B8A-CB17-2F6E2C013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B55DC95-97F3-7096-B0FD-67809DEEA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BAD7BDF-F150-84C9-FD11-4833B43B5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47ECA3-980D-1BE1-8472-7E2834D753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258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02A8A-C20C-8C93-355A-F6A9F059F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17F46C3-C634-B8F4-F99F-F8EA233AA7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E1C7A0-2E8F-01AA-A5C1-B6D3B849D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4B567-DBA1-37A2-1910-65F92B117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8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0B01A-A818-9223-6225-C79E6876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E0898E2-03A2-7BE9-DC6E-399C97159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934681D-49F9-5F04-3233-F31D0CDEB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05AD63-5A1A-4A1C-46A2-64814E7B6F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029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694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842D4-A92A-AE5B-00BC-A11FED161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A3801D-F0E9-FC87-9C6F-641B35B50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C031746-6099-99D6-47D1-8B91B875D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42CDE9-DD48-1395-B5D5-89EE531532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249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509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3D9D7-CED2-7595-3629-3A1E3B59F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DACF2C2-89FC-4DD0-21CB-8BC3B2928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A8FABD-6D76-DF59-1E47-59C4A7E8C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EAE377-919F-6AC1-9B4B-D042A8BEB6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5150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5AF2A-2A15-D06E-4F58-61DA2A29D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D276A58-80AE-1900-CA9A-D1DBD79F21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E47AEF4-2E85-A0FD-732D-79A838125B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078E4B-938C-D5ED-677B-BA0D39CBD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5965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DABF4-579E-486E-4428-D46CE390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5AFB27-6B2D-450E-8BEF-475DF3157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EA2B8DD-2F5D-2AD1-5E30-411C36CE4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DA7671-2218-4468-1AB1-8E4846B441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48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00C46-01B8-0998-CBF7-B76FBBB67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F7227E3-B11F-E6C4-E5AD-44D0D706F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BE5B309-AC21-BF3B-4D5F-CDD756F48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CFDAE8D-795F-9538-3C24-290D15900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45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10549-E5FC-A919-0C6D-1158F6531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4AC2420-FB95-7F6F-E03C-D03CB8038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7D92FAF-FE47-E1E7-BEEA-A99B3C9F9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C600369-8B1D-DF27-BBCB-74EFE6CE80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521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67CFB-0718-362D-24BD-1DB568514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166F665-9E26-D2EE-6813-B9E708BE9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AA6B3EF-83B7-C96D-8213-8BBC517B7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6B0187-974C-C9AB-A4B7-29D6D973AE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18498-A20B-464B-B350-852AE905521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17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1CCCF8A8-B2D1-BE7B-C1E1-31989C699490}"/>
              </a:ext>
            </a:extLst>
          </p:cNvPr>
          <p:cNvSpPr/>
          <p:nvPr userDrawn="1"/>
        </p:nvSpPr>
        <p:spPr>
          <a:xfrm>
            <a:off x="1" y="-1"/>
            <a:ext cx="3209943" cy="6858001"/>
          </a:xfrm>
          <a:prstGeom prst="rect">
            <a:avLst/>
          </a:prstGeom>
          <a:solidFill>
            <a:srgbClr val="335B7F"/>
          </a:solidFill>
          <a:ln>
            <a:solidFill>
              <a:srgbClr val="335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4C4C780-A2FD-8E7C-9BDA-62993EFB1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11" t="4088" r="443" b="3785"/>
          <a:stretch/>
        </p:blipFill>
        <p:spPr>
          <a:xfrm>
            <a:off x="3508531" y="5432611"/>
            <a:ext cx="8528188" cy="133574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40599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f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CE656731-459E-124B-850F-C4A0011EB4EF}"/>
              </a:ext>
            </a:extLst>
          </p:cNvPr>
          <p:cNvSpPr txBox="1"/>
          <p:nvPr userDrawn="1"/>
        </p:nvSpPr>
        <p:spPr>
          <a:xfrm>
            <a:off x="52591" y="6332435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FE6C6DF-EEE4-4067-B12B-C24CC31AD562}" type="slidenum">
              <a:rPr lang="de-DE" sz="1800" smtClean="0">
                <a:solidFill>
                  <a:schemeClr val="bg1"/>
                </a:solidFill>
              </a:rPr>
              <a:t>‹Nr.›</a:t>
            </a:fld>
            <a:endParaRPr lang="de-DE" sz="1800" dirty="0">
              <a:solidFill>
                <a:schemeClr val="bg1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710F2A7-9151-6E3A-2849-DAFC7273C3CF}"/>
              </a:ext>
            </a:extLst>
          </p:cNvPr>
          <p:cNvSpPr/>
          <p:nvPr userDrawn="1"/>
        </p:nvSpPr>
        <p:spPr>
          <a:xfrm>
            <a:off x="-5238" y="-1"/>
            <a:ext cx="709353" cy="6858001"/>
          </a:xfrm>
          <a:prstGeom prst="rect">
            <a:avLst/>
          </a:prstGeom>
          <a:solidFill>
            <a:srgbClr val="33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>
              <a:solidFill>
                <a:srgbClr val="348878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079A66-D680-4BF4-9DE1-70BEC5EC81FB}"/>
              </a:ext>
            </a:extLst>
          </p:cNvPr>
          <p:cNvSpPr txBox="1">
            <a:spLocks/>
          </p:cNvSpPr>
          <p:nvPr userDrawn="1"/>
        </p:nvSpPr>
        <p:spPr>
          <a:xfrm>
            <a:off x="7330" y="6445606"/>
            <a:ext cx="709353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99E3BF0-29E9-4EED-8786-38C83F7A72E1}" type="slidenum">
              <a:rPr lang="de-DE" sz="1400">
                <a:solidFill>
                  <a:schemeClr val="bg1"/>
                </a:solidFill>
                <a:latin typeface="Century Gothic" panose="020B0502020202020204" pitchFamily="34" charset="0"/>
              </a:rPr>
              <a:pPr algn="ctr"/>
              <a:t>‹Nr.›</a:t>
            </a:fld>
            <a:endParaRPr lang="de-DE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29201B4-D261-EC3A-060F-DA299099B0EC}"/>
              </a:ext>
            </a:extLst>
          </p:cNvPr>
          <p:cNvSpPr txBox="1"/>
          <p:nvPr userDrawn="1"/>
        </p:nvSpPr>
        <p:spPr>
          <a:xfrm>
            <a:off x="9490724" y="6497363"/>
            <a:ext cx="3285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rgbClr val="335B7F"/>
                </a:solidFill>
                <a:latin typeface="Century Gothic" panose="020B0502020202020204" pitchFamily="34" charset="0"/>
              </a:rPr>
              <a:t>Diekmann • Mosebach &amp; Partner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F5542C-38F2-1814-3E02-14DE75D27E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31014" y="99027"/>
            <a:ext cx="680699" cy="73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47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48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/>
        </p:nvSpPr>
        <p:spPr>
          <a:xfrm>
            <a:off x="3777494" y="3429000"/>
            <a:ext cx="7466976" cy="1015663"/>
          </a:xfrm>
          <a:prstGeom prst="rect">
            <a:avLst/>
          </a:prstGeom>
          <a:noFill/>
          <a:ln w="19050">
            <a:solidFill>
              <a:srgbClr val="335B7F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de-DE" sz="2000" b="1" dirty="0">
                <a:solidFill>
                  <a:srgbClr val="335B7F"/>
                </a:solidFill>
                <a:latin typeface="Century Gothic" panose="020B0502020202020204" pitchFamily="34" charset="0"/>
              </a:rPr>
              <a:t>147. Änderung des Flächennutzungsplanes</a:t>
            </a:r>
          </a:p>
          <a:p>
            <a:pPr lvl="0">
              <a:defRPr/>
            </a:pPr>
            <a:r>
              <a:rPr lang="de-DE" sz="2000" dirty="0">
                <a:solidFill>
                  <a:srgbClr val="335B7F"/>
                </a:solidFill>
                <a:latin typeface="Century Gothic" panose="020B0502020202020204" pitchFamily="34" charset="0"/>
              </a:rPr>
              <a:t>und</a:t>
            </a:r>
          </a:p>
          <a:p>
            <a:pPr lvl="0">
              <a:defRPr/>
            </a:pPr>
            <a:r>
              <a:rPr lang="de-DE" sz="2000" b="1" dirty="0">
                <a:solidFill>
                  <a:srgbClr val="335B7F"/>
                </a:solidFill>
                <a:latin typeface="Century Gothic" panose="020B0502020202020204" pitchFamily="34" charset="0"/>
              </a:rPr>
              <a:t>B Plan Nr. 158 „Großbatteriespeicher Conneforde"</a:t>
            </a:r>
            <a:endParaRPr lang="de-DE" sz="2000" dirty="0">
              <a:solidFill>
                <a:srgbClr val="335B7F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198FA96-0156-42BC-96C0-AE5848636A37}"/>
              </a:ext>
            </a:extLst>
          </p:cNvPr>
          <p:cNvSpPr txBox="1"/>
          <p:nvPr/>
        </p:nvSpPr>
        <p:spPr>
          <a:xfrm>
            <a:off x="3676910" y="2500289"/>
            <a:ext cx="6048375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>
                <a:latin typeface="Century Gothic" panose="020B0502020202020204" pitchFamily="34" charset="0"/>
              </a:rPr>
              <a:t>Bürgerversammlung </a:t>
            </a:r>
            <a:r>
              <a:rPr lang="de-DE" sz="1600" dirty="0">
                <a:latin typeface="Century Gothic" panose="020B0502020202020204" pitchFamily="34" charset="0"/>
              </a:rPr>
              <a:t>im </a:t>
            </a:r>
            <a:r>
              <a:rPr lang="de-DE" sz="1600" dirty="0" err="1">
                <a:latin typeface="Century Gothic" panose="020B0502020202020204" pitchFamily="34" charset="0"/>
              </a:rPr>
              <a:t>Spohler</a:t>
            </a:r>
            <a:r>
              <a:rPr lang="de-DE" sz="1600" dirty="0">
                <a:latin typeface="Century Gothic" panose="020B0502020202020204" pitchFamily="34" charset="0"/>
              </a:rPr>
              <a:t> Krug</a:t>
            </a:r>
          </a:p>
          <a:p>
            <a:pPr>
              <a:spcAft>
                <a:spcPts val="600"/>
              </a:spcAft>
            </a:pPr>
            <a:r>
              <a:rPr lang="de-DE" sz="1600" dirty="0">
                <a:latin typeface="Century Gothic" panose="020B0502020202020204" pitchFamily="34" charset="0"/>
              </a:rPr>
              <a:t>13.08.2026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E4A2129-4DC4-0CA1-FD7C-5BE012B3E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80" y="154379"/>
            <a:ext cx="1477180" cy="160316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C815126-E242-AD25-59E3-35E6126AF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2619" y="154379"/>
            <a:ext cx="1757749" cy="82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40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FAE4B-47A9-5F87-499A-58733A54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4BEBE3-9E8F-5DB8-A787-0D2CA881CB23}"/>
              </a:ext>
            </a:extLst>
          </p:cNvPr>
          <p:cNvSpPr/>
          <p:nvPr/>
        </p:nvSpPr>
        <p:spPr>
          <a:xfrm>
            <a:off x="1203497" y="1305341"/>
            <a:ext cx="10026478" cy="4247317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4. Innerhalb der festgesetzten Sondergebiete (SO1 und SO2) ist </a:t>
            </a:r>
            <a:r>
              <a:rPr lang="de-DE" b="1" dirty="0">
                <a:latin typeface="Century Gothic" panose="020B0502020202020204" pitchFamily="34" charset="0"/>
              </a:rPr>
              <a:t>eine Überschreitung der </a:t>
            </a:r>
            <a:r>
              <a:rPr lang="de-DE" dirty="0">
                <a:latin typeface="Century Gothic" panose="020B0502020202020204" pitchFamily="34" charset="0"/>
              </a:rPr>
              <a:t>maximal zulässigen </a:t>
            </a:r>
            <a:r>
              <a:rPr lang="de-DE" b="1" dirty="0">
                <a:latin typeface="Century Gothic" panose="020B0502020202020204" pitchFamily="34" charset="0"/>
              </a:rPr>
              <a:t>Grundfläche durch Nebenanlagen auf bis zu 70 % </a:t>
            </a:r>
            <a:r>
              <a:rPr lang="de-DE" dirty="0">
                <a:latin typeface="Century Gothic" panose="020B0502020202020204" pitchFamily="34" charset="0"/>
              </a:rPr>
              <a:t>der Baugebietsfläche </a:t>
            </a:r>
            <a:r>
              <a:rPr lang="de-DE" b="1" dirty="0">
                <a:latin typeface="Century Gothic" panose="020B0502020202020204" pitchFamily="34" charset="0"/>
              </a:rPr>
              <a:t>zulässig.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dirty="0">
                <a:latin typeface="Century Gothic" panose="020B0502020202020204" pitchFamily="34" charset="0"/>
              </a:rPr>
              <a:t>5. Innerhalb </a:t>
            </a:r>
            <a:r>
              <a:rPr lang="de-DE" b="1" dirty="0">
                <a:latin typeface="Century Gothic" panose="020B0502020202020204" pitchFamily="34" charset="0"/>
              </a:rPr>
              <a:t>der abweichenden Bauweise </a:t>
            </a:r>
            <a:r>
              <a:rPr lang="de-DE" dirty="0">
                <a:latin typeface="Century Gothic" panose="020B0502020202020204" pitchFamily="34" charset="0"/>
              </a:rPr>
              <a:t>(a) gem. § 22 (2) </a:t>
            </a:r>
            <a:r>
              <a:rPr lang="de-DE" dirty="0" err="1">
                <a:latin typeface="Century Gothic" panose="020B0502020202020204" pitchFamily="34" charset="0"/>
              </a:rPr>
              <a:t>BauNVO</a:t>
            </a:r>
            <a:r>
              <a:rPr lang="de-DE" dirty="0">
                <a:latin typeface="Century Gothic" panose="020B0502020202020204" pitchFamily="34" charset="0"/>
              </a:rPr>
              <a:t> sind Gebäude </a:t>
            </a:r>
            <a:r>
              <a:rPr lang="de-DE" b="1" dirty="0">
                <a:latin typeface="Century Gothic" panose="020B0502020202020204" pitchFamily="34" charset="0"/>
              </a:rPr>
              <a:t>wie in der offenen Bauweise</a:t>
            </a:r>
            <a:r>
              <a:rPr lang="de-DE" dirty="0">
                <a:latin typeface="Century Gothic" panose="020B0502020202020204" pitchFamily="34" charset="0"/>
              </a:rPr>
              <a:t> zulässig sind. </a:t>
            </a:r>
            <a:r>
              <a:rPr lang="de-DE" b="1" dirty="0">
                <a:latin typeface="Century Gothic" panose="020B0502020202020204" pitchFamily="34" charset="0"/>
              </a:rPr>
              <a:t>Abweichend </a:t>
            </a:r>
            <a:r>
              <a:rPr lang="de-DE" dirty="0">
                <a:latin typeface="Century Gothic" panose="020B0502020202020204" pitchFamily="34" charset="0"/>
              </a:rPr>
              <a:t>hiervon wird die </a:t>
            </a:r>
            <a:r>
              <a:rPr lang="de-DE" b="1" dirty="0">
                <a:latin typeface="Century Gothic" panose="020B0502020202020204" pitchFamily="34" charset="0"/>
              </a:rPr>
              <a:t>maximale Gebäudelänge </a:t>
            </a:r>
            <a:r>
              <a:rPr lang="de-DE" dirty="0">
                <a:latin typeface="Century Gothic" panose="020B0502020202020204" pitchFamily="34" charset="0"/>
              </a:rPr>
              <a:t>im sonstigen Sondergebiet1 </a:t>
            </a:r>
            <a:r>
              <a:rPr lang="de-DE" b="1" dirty="0">
                <a:latin typeface="Century Gothic" panose="020B0502020202020204" pitchFamily="34" charset="0"/>
              </a:rPr>
              <a:t>(SO1) auf 80,00 m </a:t>
            </a:r>
            <a:r>
              <a:rPr lang="de-DE" dirty="0">
                <a:latin typeface="Century Gothic" panose="020B0502020202020204" pitchFamily="34" charset="0"/>
              </a:rPr>
              <a:t>und im sonstigen Sondergebiet2 (</a:t>
            </a:r>
            <a:r>
              <a:rPr lang="de-DE" b="1" dirty="0">
                <a:latin typeface="Century Gothic" panose="020B0502020202020204" pitchFamily="34" charset="0"/>
              </a:rPr>
              <a:t>SO2) auf 75,00 m begrenz</a:t>
            </a:r>
            <a:r>
              <a:rPr lang="de-DE" dirty="0">
                <a:latin typeface="Century Gothic" panose="020B0502020202020204" pitchFamily="34" charset="0"/>
              </a:rPr>
              <a:t>t. Die Grenzabstände regeln sich nach der Niedersächsischen Bauordnung (</a:t>
            </a:r>
            <a:r>
              <a:rPr lang="de-DE" dirty="0" err="1">
                <a:latin typeface="Century Gothic" panose="020B0502020202020204" pitchFamily="34" charset="0"/>
              </a:rPr>
              <a:t>NBauO</a:t>
            </a:r>
            <a:r>
              <a:rPr lang="de-DE" dirty="0">
                <a:latin typeface="Century Gothic" panose="020B0502020202020204" pitchFamily="34" charset="0"/>
              </a:rPr>
              <a:t>).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dirty="0">
                <a:latin typeface="Century Gothic" panose="020B0502020202020204" pitchFamily="34" charset="0"/>
              </a:rPr>
              <a:t>6</a:t>
            </a:r>
            <a:r>
              <a:rPr lang="de-DE" b="1" dirty="0">
                <a:latin typeface="Century Gothic" panose="020B0502020202020204" pitchFamily="34" charset="0"/>
              </a:rPr>
              <a:t>. Innerhalb der </a:t>
            </a:r>
            <a:r>
              <a:rPr lang="de-DE" dirty="0">
                <a:latin typeface="Century Gothic" panose="020B0502020202020204" pitchFamily="34" charset="0"/>
              </a:rPr>
              <a:t>festgesetzten </a:t>
            </a:r>
            <a:r>
              <a:rPr lang="de-DE" b="1" dirty="0">
                <a:latin typeface="Century Gothic" panose="020B0502020202020204" pitchFamily="34" charset="0"/>
              </a:rPr>
              <a:t>Fläche zum Anpflanzen von Bäumen, Sträuchern und sonstigen Bepflanzungen</a:t>
            </a:r>
            <a:r>
              <a:rPr lang="de-DE" dirty="0">
                <a:latin typeface="Century Gothic" panose="020B0502020202020204" pitchFamily="34" charset="0"/>
              </a:rPr>
              <a:t> gem. § 9 (1) Nr. 25 a BauGB </a:t>
            </a:r>
            <a:r>
              <a:rPr lang="de-DE" b="1" dirty="0">
                <a:latin typeface="Century Gothic" panose="020B0502020202020204" pitchFamily="34" charset="0"/>
              </a:rPr>
              <a:t>sind heimische, standortgerechte Gehölzanpflanzungen </a:t>
            </a:r>
            <a:r>
              <a:rPr lang="de-DE" dirty="0">
                <a:latin typeface="Century Gothic" panose="020B0502020202020204" pitchFamily="34" charset="0"/>
              </a:rPr>
              <a:t>in Form einer Baum-Strauchhecke </a:t>
            </a:r>
            <a:r>
              <a:rPr lang="de-DE" b="1" dirty="0">
                <a:latin typeface="Century Gothic" panose="020B0502020202020204" pitchFamily="34" charset="0"/>
              </a:rPr>
              <a:t>anzupflanzen und auf Dauer zu erhalten</a:t>
            </a:r>
            <a:r>
              <a:rPr lang="de-DE" dirty="0">
                <a:latin typeface="Century Gothic" panose="020B0502020202020204" pitchFamily="34" charset="0"/>
              </a:rPr>
              <a:t>. Bei Abgang sind die Gehölze durch Neupflanzungen zu ersetzen. Während der Erschließungsarbeiten sind Schutzmaßnahmen gem. R SBB und DIN 18920 vorzusehen.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1A5D200-8ADA-4221-7B4A-99C10DE27170}"/>
              </a:ext>
            </a:extLst>
          </p:cNvPr>
          <p:cNvSpPr txBox="1"/>
          <p:nvPr/>
        </p:nvSpPr>
        <p:spPr>
          <a:xfrm>
            <a:off x="949670" y="31206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Textliche Festsetzungen</a:t>
            </a:r>
          </a:p>
        </p:txBody>
      </p:sp>
    </p:spTree>
    <p:extLst>
      <p:ext uri="{BB962C8B-B14F-4D97-AF65-F5344CB8AC3E}">
        <p14:creationId xmlns:p14="http://schemas.microsoft.com/office/powerpoint/2010/main" val="308403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1DDBA-3459-9C6C-8A99-E6709D2B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FE9CE92-2825-E366-1492-1E49AAA2728F}"/>
              </a:ext>
            </a:extLst>
          </p:cNvPr>
          <p:cNvSpPr/>
          <p:nvPr/>
        </p:nvSpPr>
        <p:spPr>
          <a:xfrm>
            <a:off x="1225636" y="1376362"/>
            <a:ext cx="10026478" cy="1754326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7. </a:t>
            </a:r>
            <a:r>
              <a:rPr lang="de-DE" b="1" dirty="0">
                <a:latin typeface="Century Gothic" panose="020B0502020202020204" pitchFamily="34" charset="0"/>
              </a:rPr>
              <a:t>Innerhalb der </a:t>
            </a:r>
            <a:r>
              <a:rPr lang="de-DE" dirty="0">
                <a:latin typeface="Century Gothic" panose="020B0502020202020204" pitchFamily="34" charset="0"/>
              </a:rPr>
              <a:t>festgesetzten </a:t>
            </a:r>
            <a:r>
              <a:rPr lang="de-DE" b="1" dirty="0">
                <a:latin typeface="Century Gothic" panose="020B0502020202020204" pitchFamily="34" charset="0"/>
              </a:rPr>
              <a:t>privaten Grünflächen ohne Überlagerung mit einer Fläche zum Anpflanzen von Bäumen, Sträuchern und sonstigen Bepflanzungen </a:t>
            </a:r>
            <a:r>
              <a:rPr lang="de-DE" dirty="0">
                <a:latin typeface="Century Gothic" panose="020B0502020202020204" pitchFamily="34" charset="0"/>
              </a:rPr>
              <a:t>gem. § 9 (1) Nr. 25 a BauGB ist eine </a:t>
            </a:r>
            <a:r>
              <a:rPr lang="de-DE" b="1" dirty="0">
                <a:latin typeface="Century Gothic" panose="020B0502020202020204" pitchFamily="34" charset="0"/>
              </a:rPr>
              <a:t>Scherrasenfläche </a:t>
            </a:r>
            <a:r>
              <a:rPr lang="de-DE" dirty="0">
                <a:latin typeface="Century Gothic" panose="020B0502020202020204" pitchFamily="34" charset="0"/>
              </a:rPr>
              <a:t>anzulegen. Der Bereich ist </a:t>
            </a:r>
            <a:r>
              <a:rPr lang="de-DE" b="1" dirty="0" err="1">
                <a:latin typeface="Century Gothic" panose="020B0502020202020204" pitchFamily="34" charset="0"/>
              </a:rPr>
              <a:t>gehölzfrei</a:t>
            </a:r>
            <a:r>
              <a:rPr lang="de-DE" dirty="0">
                <a:latin typeface="Century Gothic" panose="020B0502020202020204" pitchFamily="34" charset="0"/>
              </a:rPr>
              <a:t> zu halten.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dirty="0">
                <a:latin typeface="Century Gothic" panose="020B0502020202020204" pitchFamily="34" charset="0"/>
              </a:rPr>
              <a:t>8. </a:t>
            </a:r>
            <a:r>
              <a:rPr lang="de-DE" b="1" dirty="0">
                <a:latin typeface="Century Gothic" panose="020B0502020202020204" pitchFamily="34" charset="0"/>
              </a:rPr>
              <a:t>Innerhalb der</a:t>
            </a:r>
            <a:r>
              <a:rPr lang="de-DE" dirty="0">
                <a:latin typeface="Century Gothic" panose="020B0502020202020204" pitchFamily="34" charset="0"/>
              </a:rPr>
              <a:t> festgesetzten </a:t>
            </a:r>
            <a:r>
              <a:rPr lang="de-DE" b="1" dirty="0">
                <a:latin typeface="Century Gothic" panose="020B0502020202020204" pitchFamily="34" charset="0"/>
              </a:rPr>
              <a:t>privaten Grünflächen </a:t>
            </a:r>
            <a:r>
              <a:rPr lang="de-DE" dirty="0">
                <a:latin typeface="Century Gothic" panose="020B0502020202020204" pitchFamily="34" charset="0"/>
              </a:rPr>
              <a:t>gem. § 9 (1) Nr. 15 BauGB ist </a:t>
            </a:r>
            <a:r>
              <a:rPr lang="de-DE" b="1" dirty="0">
                <a:latin typeface="Century Gothic" panose="020B0502020202020204" pitchFamily="34" charset="0"/>
              </a:rPr>
              <a:t>eine Zaunanlage mit einer Breite von 1,00 m auf bis zu insgesamt 1200 m² zulässig.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5A74551-3EF2-2AD7-C714-924551D794EB}"/>
              </a:ext>
            </a:extLst>
          </p:cNvPr>
          <p:cNvSpPr txBox="1"/>
          <p:nvPr/>
        </p:nvSpPr>
        <p:spPr>
          <a:xfrm>
            <a:off x="949670" y="31206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Textliche Festsetzungen</a:t>
            </a:r>
          </a:p>
        </p:txBody>
      </p:sp>
    </p:spTree>
    <p:extLst>
      <p:ext uri="{BB962C8B-B14F-4D97-AF65-F5344CB8AC3E}">
        <p14:creationId xmlns:p14="http://schemas.microsoft.com/office/powerpoint/2010/main" val="379958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40282-5914-8081-ADBA-D43AB7F53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8A74B4F-0854-FAD8-CB1A-17ED41CB29EC}"/>
              </a:ext>
            </a:extLst>
          </p:cNvPr>
          <p:cNvSpPr/>
          <p:nvPr/>
        </p:nvSpPr>
        <p:spPr>
          <a:xfrm>
            <a:off x="1216111" y="1366837"/>
            <a:ext cx="10026478" cy="3693319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9. Innerhalb der festgesetzten Sondergebiete (SO1 und SO2) sind </a:t>
            </a:r>
            <a:r>
              <a:rPr lang="de-DE" b="1" dirty="0">
                <a:latin typeface="Century Gothic" panose="020B0502020202020204" pitchFamily="34" charset="0"/>
              </a:rPr>
              <a:t>Schallschutz-</a:t>
            </a:r>
            <a:r>
              <a:rPr lang="de-DE" b="1" dirty="0" err="1">
                <a:latin typeface="Century Gothic" panose="020B0502020202020204" pitchFamily="34" charset="0"/>
              </a:rPr>
              <a:t>maßnahmen</a:t>
            </a:r>
            <a:r>
              <a:rPr lang="de-DE" b="1" dirty="0">
                <a:latin typeface="Century Gothic" panose="020B0502020202020204" pitchFamily="34" charset="0"/>
              </a:rPr>
              <a:t> gemäß des </a:t>
            </a:r>
            <a:r>
              <a:rPr lang="de-DE" dirty="0">
                <a:latin typeface="Century Gothic" panose="020B0502020202020204" pitchFamily="34" charset="0"/>
              </a:rPr>
              <a:t>der Begründung als Anhang beigefügten "</a:t>
            </a:r>
            <a:r>
              <a:rPr lang="de-DE" b="1" dirty="0">
                <a:latin typeface="Century Gothic" panose="020B0502020202020204" pitchFamily="34" charset="0"/>
              </a:rPr>
              <a:t>schalltechnischen Gutachten</a:t>
            </a:r>
            <a:r>
              <a:rPr lang="de-DE" dirty="0">
                <a:latin typeface="Century Gothic" panose="020B0502020202020204" pitchFamily="34" charset="0"/>
              </a:rPr>
              <a:t> zur Errichtung einer Großbatterie-Anlage in Conneforde" einzuhalten.</a:t>
            </a:r>
          </a:p>
          <a:p>
            <a:r>
              <a:rPr lang="de-DE" dirty="0">
                <a:latin typeface="Century Gothic" panose="020B0502020202020204" pitchFamily="34" charset="0"/>
              </a:rPr>
              <a:t>Demnach sind entweder </a:t>
            </a:r>
            <a:r>
              <a:rPr lang="de-DE" b="1" dirty="0">
                <a:latin typeface="Century Gothic" panose="020B0502020202020204" pitchFamily="34" charset="0"/>
              </a:rPr>
              <a:t>(Variante 1) </a:t>
            </a:r>
            <a:r>
              <a:rPr lang="de-DE" dirty="0">
                <a:latin typeface="Century Gothic" panose="020B0502020202020204" pitchFamily="34" charset="0"/>
              </a:rPr>
              <a:t>alle Batteriesysteme mit der anlagenspezifischen Installation "Back </a:t>
            </a:r>
            <a:r>
              <a:rPr lang="de-DE" dirty="0" err="1">
                <a:latin typeface="Century Gothic" panose="020B0502020202020204" pitchFamily="34" charset="0"/>
              </a:rPr>
              <a:t>cover</a:t>
            </a:r>
            <a:r>
              <a:rPr lang="de-DE" dirty="0">
                <a:latin typeface="Century Gothic" panose="020B0502020202020204" pitchFamily="34" charset="0"/>
              </a:rPr>
              <a:t>" und "Noise </a:t>
            </a:r>
            <a:r>
              <a:rPr lang="de-DE" dirty="0" err="1">
                <a:latin typeface="Century Gothic" panose="020B0502020202020204" pitchFamily="34" charset="0"/>
              </a:rPr>
              <a:t>control</a:t>
            </a:r>
            <a:r>
              <a:rPr lang="de-DE" dirty="0">
                <a:latin typeface="Century Gothic" panose="020B0502020202020204" pitchFamily="34" charset="0"/>
              </a:rPr>
              <a:t> kit 1" (Bauart 1) auszustatten oder </a:t>
            </a:r>
            <a:r>
              <a:rPr lang="de-DE" b="1" dirty="0">
                <a:latin typeface="Century Gothic" panose="020B0502020202020204" pitchFamily="34" charset="0"/>
              </a:rPr>
              <a:t>(Variante 2) </a:t>
            </a:r>
            <a:r>
              <a:rPr lang="de-DE" dirty="0">
                <a:latin typeface="Century Gothic" panose="020B0502020202020204" pitchFamily="34" charset="0"/>
              </a:rPr>
              <a:t>alle Wechselrichter mit "Silence Kit7" und alle Batteriesysteme mit der anlagen-spezifischen Installation "Back </a:t>
            </a:r>
            <a:r>
              <a:rPr lang="de-DE" dirty="0" err="1">
                <a:latin typeface="Century Gothic" panose="020B0502020202020204" pitchFamily="34" charset="0"/>
              </a:rPr>
              <a:t>cover</a:t>
            </a:r>
            <a:r>
              <a:rPr lang="de-DE" dirty="0">
                <a:latin typeface="Century Gothic" panose="020B0502020202020204" pitchFamily="34" charset="0"/>
              </a:rPr>
              <a:t>" und "Noise </a:t>
            </a:r>
            <a:r>
              <a:rPr lang="de-DE" dirty="0" err="1">
                <a:latin typeface="Century Gothic" panose="020B0502020202020204" pitchFamily="34" charset="0"/>
              </a:rPr>
              <a:t>control</a:t>
            </a:r>
            <a:r>
              <a:rPr lang="de-DE" dirty="0">
                <a:latin typeface="Century Gothic" panose="020B0502020202020204" pitchFamily="34" charset="0"/>
              </a:rPr>
              <a:t> kit 1" und "Noise </a:t>
            </a:r>
            <a:r>
              <a:rPr lang="de-DE" dirty="0" err="1">
                <a:latin typeface="Century Gothic" panose="020B0502020202020204" pitchFamily="34" charset="0"/>
              </a:rPr>
              <a:t>control</a:t>
            </a:r>
            <a:r>
              <a:rPr lang="de-DE" dirty="0">
                <a:latin typeface="Century Gothic" panose="020B0502020202020204" pitchFamily="34" charset="0"/>
              </a:rPr>
              <a:t> kit 2" (Bauart 2) auszustatten und es </a:t>
            </a:r>
            <a:r>
              <a:rPr lang="de-DE" b="1" dirty="0">
                <a:latin typeface="Century Gothic" panose="020B0502020202020204" pitchFamily="34" charset="0"/>
              </a:rPr>
              <a:t>sind zwei Lärmschutzwände in Richtung der westlichen Bebauung</a:t>
            </a:r>
            <a:r>
              <a:rPr lang="de-DE" dirty="0">
                <a:latin typeface="Century Gothic" panose="020B0502020202020204" pitchFamily="34" charset="0"/>
              </a:rPr>
              <a:t>, angrenzend mit bis zu 3 m Abstand zu den beiden südlichen Clustern der Großbatteriespeicheranlage zu errichten. Die Lärmschutzwände müssen dabei mindestens 5,00m, jeweils ca. 76 m lang sein, sowie vollständig geschlossen, bündig an den Boden angeschlossen werden und ein Mindest-Flächengewicht von 15 kg/m² aufweisen.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6583CE8-2083-E46F-A1C3-A11C1EF4AB57}"/>
              </a:ext>
            </a:extLst>
          </p:cNvPr>
          <p:cNvSpPr txBox="1"/>
          <p:nvPr/>
        </p:nvSpPr>
        <p:spPr>
          <a:xfrm>
            <a:off x="949670" y="31206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Textliche Festsetzungen</a:t>
            </a:r>
          </a:p>
        </p:txBody>
      </p:sp>
    </p:spTree>
    <p:extLst>
      <p:ext uri="{BB962C8B-B14F-4D97-AF65-F5344CB8AC3E}">
        <p14:creationId xmlns:p14="http://schemas.microsoft.com/office/powerpoint/2010/main" val="4155429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83F1A-88AF-D63B-B531-FCBF3BF75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C45F38F-2EC7-037B-68DA-873FD78E2368}"/>
              </a:ext>
            </a:extLst>
          </p:cNvPr>
          <p:cNvSpPr txBox="1"/>
          <p:nvPr/>
        </p:nvSpPr>
        <p:spPr>
          <a:xfrm>
            <a:off x="949670" y="300915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Vorentwurf Bebauungsplan Nr. 158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623AB6E-9CA6-189B-19F9-CE71E27E51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9670" y="1162051"/>
          <a:ext cx="11051830" cy="5292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31327725" imgH="15001875" progId="Acrobat.Document.DC">
                  <p:embed/>
                </p:oleObj>
              </mc:Choice>
              <mc:Fallback>
                <p:oleObj name="Acrobat Document" r:id="rId3" imgW="31327725" imgH="15001875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CAD42F90-3C06-BDE2-33A9-1778652E7E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9670" y="1162051"/>
                        <a:ext cx="11051830" cy="5292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8124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BE3C0314-6973-D4FD-E027-B669F2F10F01}"/>
              </a:ext>
            </a:extLst>
          </p:cNvPr>
          <p:cNvSpPr/>
          <p:nvPr/>
        </p:nvSpPr>
        <p:spPr>
          <a:xfrm>
            <a:off x="2316163" y="3105840"/>
            <a:ext cx="8099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altLang="de-DE" sz="3600" b="1" dirty="0">
                <a:solidFill>
                  <a:srgbClr val="023666"/>
                </a:solidFill>
                <a:latin typeface="Century Gothic" panose="020B0502020202020204" pitchFamily="34" charset="0"/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0794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5DC5-01D5-F09C-C1C6-B129C1EA6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918FC0D-5606-4A97-C286-9432335390E1}"/>
              </a:ext>
            </a:extLst>
          </p:cNvPr>
          <p:cNvSpPr txBox="1"/>
          <p:nvPr/>
        </p:nvSpPr>
        <p:spPr>
          <a:xfrm>
            <a:off x="949670" y="179040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Räumliche Einordnung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215C192-790C-6AE3-DB32-005626358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404" y="1807991"/>
            <a:ext cx="7981833" cy="48035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5563AF8-B03C-DA8B-33FB-AED5A8655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331" y="1052512"/>
            <a:ext cx="4182496" cy="25531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7082B35-4E3A-A2CD-172E-90A664CFDC88}"/>
              </a:ext>
            </a:extLst>
          </p:cNvPr>
          <p:cNvSpPr/>
          <p:nvPr/>
        </p:nvSpPr>
        <p:spPr>
          <a:xfrm rot="2058002">
            <a:off x="8505825" y="2171946"/>
            <a:ext cx="204788" cy="3143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6FA5399-E94A-48D8-37EA-00F037ABD5F5}"/>
              </a:ext>
            </a:extLst>
          </p:cNvPr>
          <p:cNvCxnSpPr>
            <a:cxnSpLocks/>
          </p:cNvCxnSpPr>
          <p:nvPr/>
        </p:nvCxnSpPr>
        <p:spPr>
          <a:xfrm flipV="1">
            <a:off x="3502025" y="4581525"/>
            <a:ext cx="596900" cy="822325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EC1F2AA-C83A-8AD7-39E8-AF80A2C64167}"/>
              </a:ext>
            </a:extLst>
          </p:cNvPr>
          <p:cNvCxnSpPr>
            <a:cxnSpLocks/>
          </p:cNvCxnSpPr>
          <p:nvPr/>
        </p:nvCxnSpPr>
        <p:spPr>
          <a:xfrm>
            <a:off x="3257550" y="5153025"/>
            <a:ext cx="244475" cy="250825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12680959-ACA3-1179-1A02-D7E5D00E9AC1}"/>
              </a:ext>
            </a:extLst>
          </p:cNvPr>
          <p:cNvCxnSpPr>
            <a:cxnSpLocks/>
          </p:cNvCxnSpPr>
          <p:nvPr/>
        </p:nvCxnSpPr>
        <p:spPr>
          <a:xfrm>
            <a:off x="3965575" y="4219575"/>
            <a:ext cx="133350" cy="36195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3062D841-0900-BAAD-5F46-93097D4BEFF8}"/>
              </a:ext>
            </a:extLst>
          </p:cNvPr>
          <p:cNvCxnSpPr>
            <a:cxnSpLocks/>
          </p:cNvCxnSpPr>
          <p:nvPr/>
        </p:nvCxnSpPr>
        <p:spPr>
          <a:xfrm flipH="1">
            <a:off x="3257550" y="4219575"/>
            <a:ext cx="708025" cy="93345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25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0E24F8E-304F-978B-B349-A27390CA89B7}"/>
              </a:ext>
            </a:extLst>
          </p:cNvPr>
          <p:cNvSpPr txBox="1"/>
          <p:nvPr/>
        </p:nvSpPr>
        <p:spPr>
          <a:xfrm>
            <a:off x="949670" y="217764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aktueller FNP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8DE52D-4567-5401-834B-7DC2C6CC6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074" y="1162049"/>
            <a:ext cx="8410575" cy="5288877"/>
          </a:xfrm>
          <a:prstGeom prst="rect">
            <a:avLst/>
          </a:prstGeom>
        </p:spPr>
      </p:pic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E1425786-A564-A65D-C245-0FB79DC118BD}"/>
              </a:ext>
            </a:extLst>
          </p:cNvPr>
          <p:cNvCxnSpPr>
            <a:cxnSpLocks/>
          </p:cNvCxnSpPr>
          <p:nvPr/>
        </p:nvCxnSpPr>
        <p:spPr>
          <a:xfrm flipV="1">
            <a:off x="3778250" y="3806487"/>
            <a:ext cx="546100" cy="660738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1F4E01C6-80C1-7847-0A71-1DF38C86D5D0}"/>
              </a:ext>
            </a:extLst>
          </p:cNvPr>
          <p:cNvCxnSpPr>
            <a:cxnSpLocks/>
          </p:cNvCxnSpPr>
          <p:nvPr/>
        </p:nvCxnSpPr>
        <p:spPr>
          <a:xfrm>
            <a:off x="3622675" y="4310063"/>
            <a:ext cx="155575" cy="157162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F7B34A04-328B-689F-9CC7-1DCED61D7BAF}"/>
              </a:ext>
            </a:extLst>
          </p:cNvPr>
          <p:cNvCxnSpPr>
            <a:cxnSpLocks/>
          </p:cNvCxnSpPr>
          <p:nvPr/>
        </p:nvCxnSpPr>
        <p:spPr>
          <a:xfrm flipH="1">
            <a:off x="3622675" y="3581400"/>
            <a:ext cx="542925" cy="728663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597FC4C1-4F08-F540-3456-E427DBBC6ED4}"/>
              </a:ext>
            </a:extLst>
          </p:cNvPr>
          <p:cNvCxnSpPr>
            <a:cxnSpLocks/>
          </p:cNvCxnSpPr>
          <p:nvPr/>
        </p:nvCxnSpPr>
        <p:spPr>
          <a:xfrm>
            <a:off x="4165600" y="3598694"/>
            <a:ext cx="155575" cy="19050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7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425AE-3D24-871D-B989-81A140BCD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1ABB60DA-1FD4-3622-F269-C2103D96C99B}"/>
              </a:ext>
            </a:extLst>
          </p:cNvPr>
          <p:cNvSpPr txBox="1"/>
          <p:nvPr/>
        </p:nvSpPr>
        <p:spPr>
          <a:xfrm>
            <a:off x="949670" y="189403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aktuelle Bebauungspläne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CBC0A4E-E24C-58B7-71DF-725EBE26554D}"/>
              </a:ext>
            </a:extLst>
          </p:cNvPr>
          <p:cNvSpPr/>
          <p:nvPr/>
        </p:nvSpPr>
        <p:spPr>
          <a:xfrm>
            <a:off x="3249450" y="2839819"/>
            <a:ext cx="6142199" cy="369332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02441D"/>
              </a:buClr>
            </a:pPr>
            <a:r>
              <a:rPr lang="de-DE" b="1" dirty="0">
                <a:latin typeface="Century Gothic" panose="020B0502020202020204" pitchFamily="34" charset="0"/>
              </a:rPr>
              <a:t>aktuell liegt keine verbindliche Bauleitplanung vor</a:t>
            </a:r>
            <a:endParaRPr lang="de-DE" dirty="0">
              <a:latin typeface="Century Gothic" panose="020B0502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B54C404-E361-6882-D1BF-AFF8B951B3D5}"/>
              </a:ext>
            </a:extLst>
          </p:cNvPr>
          <p:cNvSpPr/>
          <p:nvPr/>
        </p:nvSpPr>
        <p:spPr>
          <a:xfrm>
            <a:off x="4440074" y="3429000"/>
            <a:ext cx="3760950" cy="369332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pPr algn="ctr">
              <a:buClr>
                <a:srgbClr val="02441D"/>
              </a:buClr>
            </a:pPr>
            <a:r>
              <a:rPr lang="de-DE" b="1" dirty="0">
                <a:latin typeface="Century Gothic" panose="020B0502020202020204" pitchFamily="34" charset="0"/>
              </a:rPr>
              <a:t>Außenbereich gem. § 35 BauGB</a:t>
            </a:r>
            <a:endParaRPr lang="de-D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8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E363C-BD64-D2CA-57C5-036DA4E2A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3692AE9-2CE9-42C5-1780-58555DC866AF}"/>
              </a:ext>
            </a:extLst>
          </p:cNvPr>
          <p:cNvSpPr txBox="1"/>
          <p:nvPr/>
        </p:nvSpPr>
        <p:spPr>
          <a:xfrm>
            <a:off x="949670" y="274750"/>
            <a:ext cx="9232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Vorentwurf 147. Flächennutzungsplanänderung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0A7BDF7A-DCA7-B366-09D7-121D5F84E0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403671"/>
              </p:ext>
            </p:extLst>
          </p:nvPr>
        </p:nvGraphicFramePr>
        <p:xfrm>
          <a:off x="1773044" y="823819"/>
          <a:ext cx="8147243" cy="5759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344275" imgH="8020050" progId="Acrobat.Document.DC">
                  <p:embed/>
                </p:oleObj>
              </mc:Choice>
              <mc:Fallback>
                <p:oleObj name="Acrobat Document" r:id="rId3" imgW="11344275" imgH="802005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3044" y="823819"/>
                        <a:ext cx="8147243" cy="5759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832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1333E-24D8-9ED2-DEC6-97A492806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F6ACFB2-E677-4F97-481D-90DC4655753C}"/>
              </a:ext>
            </a:extLst>
          </p:cNvPr>
          <p:cNvSpPr txBox="1"/>
          <p:nvPr/>
        </p:nvSpPr>
        <p:spPr>
          <a:xfrm>
            <a:off x="949670" y="17232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Vorentwurf Bebauungsplan Nr. 158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CAD42F90-3C06-BDE2-33A9-1778652E7E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967847"/>
              </p:ext>
            </p:extLst>
          </p:nvPr>
        </p:nvGraphicFramePr>
        <p:xfrm>
          <a:off x="949670" y="1162051"/>
          <a:ext cx="11051830" cy="5292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31327725" imgH="15001875" progId="Acrobat.Document.DC">
                  <p:embed/>
                </p:oleObj>
              </mc:Choice>
              <mc:Fallback>
                <p:oleObj name="Acrobat Document" r:id="rId3" imgW="31327725" imgH="150018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9670" y="1162051"/>
                        <a:ext cx="11051830" cy="5292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4665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4A9E9-A3D9-469A-C37E-68E97A00C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B67D33B7-44A5-F441-3E9B-2AA46067F967}"/>
              </a:ext>
            </a:extLst>
          </p:cNvPr>
          <p:cNvSpPr txBox="1"/>
          <p:nvPr/>
        </p:nvSpPr>
        <p:spPr>
          <a:xfrm>
            <a:off x="949670" y="129813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Vorentwurf Bebauungsplan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F8D64F6-FEE0-B17D-F2E5-55C810DD4D7C}"/>
              </a:ext>
            </a:extLst>
          </p:cNvPr>
          <p:cNvSpPr/>
          <p:nvPr/>
        </p:nvSpPr>
        <p:spPr>
          <a:xfrm>
            <a:off x="949670" y="974459"/>
            <a:ext cx="5801049" cy="1200329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02441D"/>
              </a:buClr>
            </a:pPr>
            <a:r>
              <a:rPr lang="de-DE" b="1" dirty="0">
                <a:latin typeface="Century Gothic" panose="020B0502020202020204" pitchFamily="34" charset="0"/>
              </a:rPr>
              <a:t>Sonderbaufläche</a:t>
            </a:r>
          </a:p>
          <a:p>
            <a:r>
              <a:rPr lang="de-DE" dirty="0">
                <a:latin typeface="Century Gothic" panose="020B0502020202020204" pitchFamily="34" charset="0"/>
              </a:rPr>
              <a:t>• unterteilt in SO1 für die Container mit den Batteriespeichern und dem SO 2 für das Umspannwerk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FF44518-BC35-49BE-DB26-5591BDE78A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3"/>
          <a:stretch>
            <a:fillRect/>
          </a:stretch>
        </p:blipFill>
        <p:spPr>
          <a:xfrm>
            <a:off x="7000874" y="66674"/>
            <a:ext cx="5029201" cy="67092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F1193F13-FBEC-ABDE-AC98-D5A9CFA536A6}"/>
              </a:ext>
            </a:extLst>
          </p:cNvPr>
          <p:cNvSpPr/>
          <p:nvPr/>
        </p:nvSpPr>
        <p:spPr>
          <a:xfrm>
            <a:off x="949670" y="2404988"/>
            <a:ext cx="5801049" cy="369332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Eingrünung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E43B321-5A70-03D5-E37F-7069F1C29088}"/>
              </a:ext>
            </a:extLst>
          </p:cNvPr>
          <p:cNvSpPr/>
          <p:nvPr/>
        </p:nvSpPr>
        <p:spPr>
          <a:xfrm>
            <a:off x="949670" y="3051950"/>
            <a:ext cx="5801049" cy="369332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Fläche für ein Regenrückhaltebecken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B9E11C-5DA3-B955-DEB3-2A768422B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467" y="4128810"/>
            <a:ext cx="5187371" cy="1977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AF1552A-E6B3-19B6-E3E7-657FFE7D0264}"/>
              </a:ext>
            </a:extLst>
          </p:cNvPr>
          <p:cNvSpPr/>
          <p:nvPr/>
        </p:nvSpPr>
        <p:spPr>
          <a:xfrm>
            <a:off x="1152468" y="6274149"/>
            <a:ext cx="5187371" cy="276999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02441D"/>
              </a:buClr>
            </a:pPr>
            <a:r>
              <a:rPr lang="de-DE" sz="1200" dirty="0">
                <a:latin typeface="Century Gothic" panose="020B0502020202020204" pitchFamily="34" charset="0"/>
              </a:rPr>
              <a:t>Beispiel: Batteriespeicher mit Umspannwerk</a:t>
            </a:r>
          </a:p>
        </p:txBody>
      </p:sp>
    </p:spTree>
    <p:extLst>
      <p:ext uri="{BB962C8B-B14F-4D97-AF65-F5344CB8AC3E}">
        <p14:creationId xmlns:p14="http://schemas.microsoft.com/office/powerpoint/2010/main" val="325086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53FCD-43BE-BD78-D89C-FBC8BDABE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8D8A8A5-F2C8-C97C-680E-A29132A0B25D}"/>
              </a:ext>
            </a:extLst>
          </p:cNvPr>
          <p:cNvSpPr txBox="1"/>
          <p:nvPr/>
        </p:nvSpPr>
        <p:spPr>
          <a:xfrm>
            <a:off x="949670" y="31206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Textliche Festsetzungen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BDB95BB-2DBD-4A1B-8F00-D4830A58A71C}"/>
              </a:ext>
            </a:extLst>
          </p:cNvPr>
          <p:cNvSpPr/>
          <p:nvPr/>
        </p:nvSpPr>
        <p:spPr>
          <a:xfrm>
            <a:off x="1203497" y="1305341"/>
            <a:ext cx="10026478" cy="4247317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1. </a:t>
            </a:r>
            <a:r>
              <a:rPr lang="de-DE" b="1" dirty="0">
                <a:latin typeface="Century Gothic" panose="020B0502020202020204" pitchFamily="34" charset="0"/>
              </a:rPr>
              <a:t>Innerhalb der </a:t>
            </a:r>
            <a:r>
              <a:rPr lang="de-DE" dirty="0">
                <a:latin typeface="Century Gothic" panose="020B0502020202020204" pitchFamily="34" charset="0"/>
              </a:rPr>
              <a:t>festgesetzten sonstigen </a:t>
            </a:r>
            <a:r>
              <a:rPr lang="de-DE" b="1" dirty="0">
                <a:latin typeface="Century Gothic" panose="020B0502020202020204" pitchFamily="34" charset="0"/>
              </a:rPr>
              <a:t>Sondergebiete 1 und 2 </a:t>
            </a:r>
            <a:r>
              <a:rPr lang="de-DE" dirty="0">
                <a:latin typeface="Century Gothic" panose="020B0502020202020204" pitchFamily="34" charset="0"/>
              </a:rPr>
              <a:t>"Großbatteriespeicher" gem. § 11 </a:t>
            </a:r>
            <a:r>
              <a:rPr lang="de-DE" dirty="0" err="1">
                <a:latin typeface="Century Gothic" panose="020B0502020202020204" pitchFamily="34" charset="0"/>
              </a:rPr>
              <a:t>BauNVO</a:t>
            </a:r>
            <a:r>
              <a:rPr lang="de-DE" dirty="0">
                <a:latin typeface="Century Gothic" panose="020B0502020202020204" pitchFamily="34" charset="0"/>
              </a:rPr>
              <a:t> </a:t>
            </a:r>
            <a:r>
              <a:rPr lang="de-DE" b="1" dirty="0">
                <a:latin typeface="Century Gothic" panose="020B0502020202020204" pitchFamily="34" charset="0"/>
              </a:rPr>
              <a:t>ist</a:t>
            </a:r>
            <a:r>
              <a:rPr lang="de-DE" dirty="0">
                <a:latin typeface="Century Gothic" panose="020B0502020202020204" pitchFamily="34" charset="0"/>
              </a:rPr>
              <a:t> </a:t>
            </a:r>
            <a:r>
              <a:rPr lang="de-DE" b="1" dirty="0">
                <a:latin typeface="Century Gothic" panose="020B0502020202020204" pitchFamily="34" charset="0"/>
              </a:rPr>
              <a:t>die Errichtung von Großbatteriespeicheranlagen </a:t>
            </a:r>
            <a:r>
              <a:rPr lang="de-DE" dirty="0">
                <a:latin typeface="Century Gothic" panose="020B0502020202020204" pitchFamily="34" charset="0"/>
              </a:rPr>
              <a:t>zulässig.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b="1" dirty="0">
                <a:latin typeface="Century Gothic" panose="020B0502020202020204" pitchFamily="34" charset="0"/>
              </a:rPr>
              <a:t>Zulässig sind </a:t>
            </a:r>
            <a:r>
              <a:rPr lang="de-DE" dirty="0">
                <a:latin typeface="Century Gothic" panose="020B0502020202020204" pitchFamily="34" charset="0"/>
              </a:rPr>
              <a:t>somit die Errichtung und der Betrieb </a:t>
            </a:r>
            <a:r>
              <a:rPr lang="de-DE" b="1" dirty="0">
                <a:latin typeface="Century Gothic" panose="020B0502020202020204" pitchFamily="34" charset="0"/>
              </a:rPr>
              <a:t>baulicher Anlagen zur Speicherung von Strom in Batteriespeicheranlagen sowie </a:t>
            </a:r>
            <a:r>
              <a:rPr lang="de-DE" dirty="0">
                <a:latin typeface="Century Gothic" panose="020B0502020202020204" pitchFamily="34" charset="0"/>
              </a:rPr>
              <a:t>für die betrieblichen Zwecke </a:t>
            </a:r>
            <a:r>
              <a:rPr lang="de-DE" b="1" dirty="0">
                <a:latin typeface="Century Gothic" panose="020B0502020202020204" pitchFamily="34" charset="0"/>
              </a:rPr>
              <a:t>erforderliche (Neben-)anlagen </a:t>
            </a:r>
            <a:r>
              <a:rPr lang="de-DE" dirty="0">
                <a:latin typeface="Century Gothic" panose="020B0502020202020204" pitchFamily="34" charset="0"/>
              </a:rPr>
              <a:t>(wie z.B. Batteriecontainer, Mittelspannungszellen, Wechselrichter- und Trafostationen, Notstromaggregate, Kabeltrassen, Masten, Erschließungswege).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b="1" dirty="0">
                <a:latin typeface="Century Gothic" panose="020B0502020202020204" pitchFamily="34" charset="0"/>
              </a:rPr>
              <a:t>Zudem</a:t>
            </a:r>
            <a:r>
              <a:rPr lang="de-DE" dirty="0">
                <a:latin typeface="Century Gothic" panose="020B0502020202020204" pitchFamily="34" charset="0"/>
              </a:rPr>
              <a:t> sind auch die Errichtung und der Betrieb von den Großbatteriespeicheranlagen dienenden </a:t>
            </a:r>
            <a:r>
              <a:rPr lang="de-DE" b="1" dirty="0">
                <a:latin typeface="Century Gothic" panose="020B0502020202020204" pitchFamily="34" charset="0"/>
              </a:rPr>
              <a:t>Umspannwerken mit zugehörigen Nebenanlage </a:t>
            </a:r>
            <a:r>
              <a:rPr lang="de-DE" dirty="0">
                <a:latin typeface="Century Gothic" panose="020B0502020202020204" pitchFamily="34" charset="0"/>
              </a:rPr>
              <a:t>(wie z.B. Transformatoren, Schaltanlagen, Sammelschienen, Schutzleittechnik, Kabeltrassen, Masten, Erschließungswege) zulässig.</a:t>
            </a:r>
          </a:p>
          <a:p>
            <a:endParaRPr lang="de-DE" dirty="0">
              <a:latin typeface="Century Gothic" panose="020B0502020202020204" pitchFamily="34" charset="0"/>
            </a:endParaRPr>
          </a:p>
          <a:p>
            <a:r>
              <a:rPr lang="de-DE" b="1" dirty="0">
                <a:latin typeface="Century Gothic" panose="020B0502020202020204" pitchFamily="34" charset="0"/>
              </a:rPr>
              <a:t>Bauliche Anlagen</a:t>
            </a:r>
            <a:r>
              <a:rPr lang="de-DE" dirty="0">
                <a:latin typeface="Century Gothic" panose="020B0502020202020204" pitchFamily="34" charset="0"/>
              </a:rPr>
              <a:t>, die </a:t>
            </a:r>
            <a:r>
              <a:rPr lang="de-DE" b="1" dirty="0">
                <a:latin typeface="Century Gothic" panose="020B0502020202020204" pitchFamily="34" charset="0"/>
              </a:rPr>
              <a:t>zum dauerhaften Aufenthalt von Menschen </a:t>
            </a:r>
            <a:r>
              <a:rPr lang="de-DE" dirty="0">
                <a:latin typeface="Century Gothic" panose="020B0502020202020204" pitchFamily="34" charset="0"/>
              </a:rPr>
              <a:t>dienen, sind </a:t>
            </a:r>
            <a:r>
              <a:rPr lang="de-DE" b="1" dirty="0">
                <a:latin typeface="Century Gothic" panose="020B0502020202020204" pitchFamily="34" charset="0"/>
              </a:rPr>
              <a:t>unzulässig.</a:t>
            </a:r>
          </a:p>
        </p:txBody>
      </p:sp>
    </p:spTree>
    <p:extLst>
      <p:ext uri="{BB962C8B-B14F-4D97-AF65-F5344CB8AC3E}">
        <p14:creationId xmlns:p14="http://schemas.microsoft.com/office/powerpoint/2010/main" val="1492731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174E6-3F52-6925-4A78-D571A3862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BBE9C44-F13D-84DA-52BF-DB76EAB64DFD}"/>
              </a:ext>
            </a:extLst>
          </p:cNvPr>
          <p:cNvSpPr/>
          <p:nvPr/>
        </p:nvSpPr>
        <p:spPr>
          <a:xfrm>
            <a:off x="1203497" y="1305341"/>
            <a:ext cx="10026478" cy="3416320"/>
          </a:xfrm>
          <a:prstGeom prst="rect">
            <a:avLst/>
          </a:prstGeom>
          <a:ln>
            <a:solidFill>
              <a:srgbClr val="335B7F"/>
            </a:solidFill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Century Gothic" panose="020B0502020202020204" pitchFamily="34" charset="0"/>
              </a:rPr>
              <a:t>2. Höhenbezugspunkte</a:t>
            </a:r>
          </a:p>
          <a:p>
            <a:pPr marL="342900" indent="-342900">
              <a:buAutoNum type="arabicPeriod"/>
            </a:pPr>
            <a:endParaRPr lang="de-DE" b="1" dirty="0">
              <a:latin typeface="Century Gothic" panose="020B0502020202020204" pitchFamily="34" charset="0"/>
            </a:endParaRPr>
          </a:p>
          <a:p>
            <a:r>
              <a:rPr lang="de-DE" dirty="0">
                <a:latin typeface="Century Gothic" panose="020B0502020202020204" pitchFamily="34" charset="0"/>
              </a:rPr>
              <a:t>3. </a:t>
            </a:r>
            <a:r>
              <a:rPr lang="de-DE" b="1" dirty="0">
                <a:latin typeface="Century Gothic" panose="020B0502020202020204" pitchFamily="34" charset="0"/>
              </a:rPr>
              <a:t>Die festgesetzten Höhen gelten </a:t>
            </a:r>
            <a:r>
              <a:rPr lang="de-DE" dirty="0">
                <a:latin typeface="Century Gothic" panose="020B0502020202020204" pitchFamily="34" charset="0"/>
              </a:rPr>
              <a:t>in den sonstigen Sondergebieten (SO1 und SO2) </a:t>
            </a:r>
            <a:r>
              <a:rPr lang="de-DE" b="1" dirty="0">
                <a:latin typeface="Century Gothic" panose="020B0502020202020204" pitchFamily="34" charset="0"/>
              </a:rPr>
              <a:t>nicht für Bauteile für den Brandschutz und den Blitzschutz, Kameramasten, Antennen sowie übrige Elemente von Umspannwerken</a:t>
            </a:r>
            <a:r>
              <a:rPr lang="de-DE" dirty="0">
                <a:latin typeface="Century Gothic" panose="020B0502020202020204" pitchFamily="34" charset="0"/>
              </a:rPr>
              <a:t> wie z.B. Kabelbrücken, Kabelleitgerüste, Strom- und Spannungswandler, Leistungsschalter, Erdungsleiter, Ableiter am Hochspannungs- Transformator oder </a:t>
            </a:r>
            <a:r>
              <a:rPr lang="de-DE" dirty="0" err="1">
                <a:latin typeface="Century Gothic" panose="020B0502020202020204" pitchFamily="34" charset="0"/>
              </a:rPr>
              <a:t>Leitungstrenner</a:t>
            </a:r>
            <a:r>
              <a:rPr lang="de-DE" dirty="0">
                <a:latin typeface="Century Gothic" panose="020B0502020202020204" pitchFamily="34" charset="0"/>
              </a:rPr>
              <a:t>. </a:t>
            </a:r>
            <a:r>
              <a:rPr lang="de-DE" b="1" dirty="0">
                <a:latin typeface="Century Gothic" panose="020B0502020202020204" pitchFamily="34" charset="0"/>
              </a:rPr>
              <a:t>Für diese baulichen Anlagen darf die maximale Höhe bis zu 25,00 m überschritten werden</a:t>
            </a:r>
            <a:r>
              <a:rPr lang="de-DE" dirty="0">
                <a:latin typeface="Century Gothic" panose="020B0502020202020204" pitchFamily="34" charset="0"/>
              </a:rPr>
              <a:t>.</a:t>
            </a:r>
          </a:p>
          <a:p>
            <a:r>
              <a:rPr lang="de-DE" b="1" dirty="0">
                <a:latin typeface="Century Gothic" panose="020B0502020202020204" pitchFamily="34" charset="0"/>
              </a:rPr>
              <a:t>Die festgesetzten Höhen in dem </a:t>
            </a:r>
            <a:r>
              <a:rPr lang="de-DE" dirty="0">
                <a:latin typeface="Century Gothic" panose="020B0502020202020204" pitchFamily="34" charset="0"/>
              </a:rPr>
              <a:t>sonstigen Sondergebiet 1 (</a:t>
            </a:r>
            <a:r>
              <a:rPr lang="de-DE" b="1" dirty="0">
                <a:latin typeface="Century Gothic" panose="020B0502020202020204" pitchFamily="34" charset="0"/>
              </a:rPr>
              <a:t>SO1</a:t>
            </a:r>
            <a:r>
              <a:rPr lang="de-DE" dirty="0">
                <a:latin typeface="Century Gothic" panose="020B0502020202020204" pitchFamily="34" charset="0"/>
              </a:rPr>
              <a:t>) dürfen für die Errichtung von </a:t>
            </a:r>
            <a:r>
              <a:rPr lang="de-DE" b="1" dirty="0">
                <a:latin typeface="Century Gothic" panose="020B0502020202020204" pitchFamily="34" charset="0"/>
              </a:rPr>
              <a:t>Lärmschutzwänden</a:t>
            </a:r>
            <a:r>
              <a:rPr lang="de-DE" dirty="0">
                <a:latin typeface="Century Gothic" panose="020B0502020202020204" pitchFamily="34" charset="0"/>
              </a:rPr>
              <a:t> zudem </a:t>
            </a:r>
            <a:r>
              <a:rPr lang="de-DE" b="1" dirty="0">
                <a:latin typeface="Century Gothic" panose="020B0502020202020204" pitchFamily="34" charset="0"/>
              </a:rPr>
              <a:t>bis zu einer maximalen Höhe von 8,00 m überschritten </a:t>
            </a:r>
            <a:r>
              <a:rPr lang="de-DE" dirty="0">
                <a:latin typeface="Century Gothic" panose="020B0502020202020204" pitchFamily="34" charset="0"/>
              </a:rPr>
              <a:t>werden.</a:t>
            </a:r>
          </a:p>
          <a:p>
            <a:r>
              <a:rPr lang="de-DE" dirty="0">
                <a:latin typeface="Century Gothic" panose="020B0502020202020204" pitchFamily="34" charset="0"/>
              </a:rPr>
              <a:t>Der untere Bezugspunkt ist der textlichen Festsetzung Nr. 2 zu entnehmen.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E3B74D-2B7B-5E14-4366-F9B00281CF42}"/>
              </a:ext>
            </a:extLst>
          </p:cNvPr>
          <p:cNvSpPr txBox="1"/>
          <p:nvPr/>
        </p:nvSpPr>
        <p:spPr>
          <a:xfrm>
            <a:off x="949670" y="312066"/>
            <a:ext cx="681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95">
              <a:defRPr/>
            </a:pPr>
            <a:r>
              <a:rPr lang="de-DE" sz="24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Textliche Festsetzungen</a:t>
            </a:r>
          </a:p>
        </p:txBody>
      </p:sp>
    </p:spTree>
    <p:extLst>
      <p:ext uri="{BB962C8B-B14F-4D97-AF65-F5344CB8AC3E}">
        <p14:creationId xmlns:p14="http://schemas.microsoft.com/office/powerpoint/2010/main" val="3616208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761</Words>
  <Application>Microsoft Office PowerPoint</Application>
  <PresentationFormat>Breitbild</PresentationFormat>
  <Paragraphs>61</Paragraphs>
  <Slides>14</Slides>
  <Notes>14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Office</vt:lpstr>
      <vt:lpstr>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Diekmann . Mosebach &amp; Partner</dc:creator>
  <cp:lastModifiedBy>Rieke Schepers</cp:lastModifiedBy>
  <cp:revision>696</cp:revision>
  <cp:lastPrinted>2020-02-28T10:20:33Z</cp:lastPrinted>
  <dcterms:created xsi:type="dcterms:W3CDTF">2018-10-14T13:45:32Z</dcterms:created>
  <dcterms:modified xsi:type="dcterms:W3CDTF">2026-08-03T07:56:21Z</dcterms:modified>
</cp:coreProperties>
</file>