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4"/>
  </p:sldMasterIdLst>
  <p:notesMasterIdLst>
    <p:notesMasterId r:id="rId18"/>
  </p:notesMasterIdLst>
  <p:sldIdLst>
    <p:sldId id="256" r:id="rId5"/>
    <p:sldId id="682" r:id="rId6"/>
    <p:sldId id="1539" r:id="rId7"/>
    <p:sldId id="1564" r:id="rId8"/>
    <p:sldId id="1560" r:id="rId9"/>
    <p:sldId id="1562" r:id="rId10"/>
    <p:sldId id="1563" r:id="rId11"/>
    <p:sldId id="1554" r:id="rId12"/>
    <p:sldId id="1489" r:id="rId13"/>
    <p:sldId id="1537" r:id="rId14"/>
    <p:sldId id="1561" r:id="rId15"/>
    <p:sldId id="1565" r:id="rId16"/>
    <p:sldId id="334" r:id="rId17"/>
  </p:sldIdLst>
  <p:sldSz cx="9144000" cy="6858000" type="screen4x3"/>
  <p:notesSz cx="6797675" cy="9929813"/>
  <p:embeddedFontLst>
    <p:embeddedFont>
      <p:font typeface="Arial Nova" panose="020B0504020202020204" pitchFamily="34" charset="0"/>
      <p:regular r:id="rId19"/>
      <p:bold r:id="rId20"/>
      <p:italic r:id="rId21"/>
      <p:boldItalic r:id="rId22"/>
    </p:embeddedFont>
    <p:embeddedFont>
      <p:font typeface="Arial Nova Light" panose="020B0304020202020204" pitchFamily="34" charset="0"/>
      <p:regular r:id="rId23"/>
      <p:italic r:id="rId24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546CE4C-66FF-2143-0F29-55507DA70C33}" name="PERG3" initials="UK" userId="PERG3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928" autoAdjust="0"/>
  </p:normalViewPr>
  <p:slideViewPr>
    <p:cSldViewPr snapToGrid="0">
      <p:cViewPr varScale="1">
        <p:scale>
          <a:sx n="91" d="100"/>
          <a:sy n="91" d="100"/>
        </p:scale>
        <p:origin x="1238" y="5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10" d="100"/>
          <a:sy n="110" d="100"/>
        </p:scale>
        <p:origin x="5256" y="12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font" Target="fonts/font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293" cy="497199"/>
          </a:xfrm>
          <a:prstGeom prst="rect">
            <a:avLst/>
          </a:prstGeom>
        </p:spPr>
        <p:txBody>
          <a:bodyPr vert="horz" lIns="90454" tIns="45227" rIns="90454" bIns="45227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816" y="1"/>
            <a:ext cx="2945293" cy="497199"/>
          </a:xfrm>
          <a:prstGeom prst="rect">
            <a:avLst/>
          </a:prstGeom>
        </p:spPr>
        <p:txBody>
          <a:bodyPr vert="horz" lIns="90454" tIns="45227" rIns="90454" bIns="45227" rtlCol="0"/>
          <a:lstStyle>
            <a:lvl1pPr algn="r">
              <a:defRPr sz="1200"/>
            </a:lvl1pPr>
          </a:lstStyle>
          <a:p>
            <a:fld id="{D95BD4D2-D00D-4F4D-90A3-1FB9701250D0}" type="datetimeFigureOut">
              <a:rPr lang="de-DE" smtClean="0"/>
              <a:t>11.08.2026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54" tIns="45227" rIns="90454" bIns="45227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925" y="4778459"/>
            <a:ext cx="5437827" cy="3909932"/>
          </a:xfrm>
          <a:prstGeom prst="rect">
            <a:avLst/>
          </a:prstGeom>
        </p:spPr>
        <p:txBody>
          <a:bodyPr vert="horz" lIns="90454" tIns="45227" rIns="90454" bIns="45227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432615"/>
            <a:ext cx="2945293" cy="497199"/>
          </a:xfrm>
          <a:prstGeom prst="rect">
            <a:avLst/>
          </a:prstGeom>
        </p:spPr>
        <p:txBody>
          <a:bodyPr vert="horz" lIns="90454" tIns="45227" rIns="90454" bIns="45227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816" y="9432615"/>
            <a:ext cx="2945293" cy="497199"/>
          </a:xfrm>
          <a:prstGeom prst="rect">
            <a:avLst/>
          </a:prstGeom>
        </p:spPr>
        <p:txBody>
          <a:bodyPr vert="horz" lIns="90454" tIns="45227" rIns="90454" bIns="45227" rtlCol="0" anchor="b"/>
          <a:lstStyle>
            <a:lvl1pPr algn="r">
              <a:defRPr sz="1200"/>
            </a:lvl1pPr>
          </a:lstStyle>
          <a:p>
            <a:fld id="{504CE9C0-B231-4F68-89E7-E418EBD369D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4602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CE9C0-B231-4F68-89E7-E418EBD369DF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06822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3AEB93-2AB2-4F5A-BC63-86075CEB89A9}" type="slidenum">
              <a:rPr lang="de-DE" altLang="de-DE" smtClean="0"/>
              <a:pPr/>
              <a:t>2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458165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CE9C0-B231-4F68-89E7-E418EBD369DF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848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2400">
                <a:latin typeface="Arial Nova" panose="020B05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 Nova" panose="020B05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4" name="AutoShape 2" descr="Bildergebnis für gemeinde emlichheim"/>
          <p:cNvSpPr>
            <a:spLocks noChangeAspect="1" noChangeArrowheads="1"/>
          </p:cNvSpPr>
          <p:nvPr userDrawn="1"/>
        </p:nvSpPr>
        <p:spPr bwMode="auto">
          <a:xfrm>
            <a:off x="155575" y="-2651125"/>
            <a:ext cx="5524500" cy="552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17188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038288"/>
            <a:ext cx="7772400" cy="1362075"/>
          </a:xfrm>
        </p:spPr>
        <p:txBody>
          <a:bodyPr anchor="t">
            <a:normAutofit/>
          </a:bodyPr>
          <a:lstStyle>
            <a:lvl1pPr algn="l">
              <a:defRPr sz="2800" b="0" cap="all">
                <a:latin typeface="Arial Nova" panose="020B05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4065681"/>
            <a:ext cx="7772400" cy="150018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 Nova" panose="020B05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ova Light" panose="020B03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Folie </a:t>
            </a:r>
            <a:fld id="{68842B8D-D302-40EC-B314-D43BE8245F6C}" type="slidenum">
              <a:rPr lang="de-DE" smtClean="0"/>
              <a:pPr/>
              <a:t>‹Nr.›</a:t>
            </a:fld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37065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575" y="1"/>
            <a:ext cx="8815107" cy="579717"/>
          </a:xfrm>
        </p:spPr>
        <p:txBody>
          <a:bodyPr anchor="ctr">
            <a:noAutofit/>
          </a:bodyPr>
          <a:lstStyle>
            <a:lvl1pPr>
              <a:defRPr sz="1800" b="0">
                <a:latin typeface="Arial Nova" panose="020B05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5575" y="594360"/>
            <a:ext cx="8815107" cy="5758629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Arial Nova Light" panose="020B0304020202020204" pitchFamily="34" charset="0"/>
                <a:cs typeface="Arial" panose="020B0604020202020204" pitchFamily="34" charset="0"/>
              </a:defRPr>
            </a:lvl1pPr>
            <a:lvl2pPr>
              <a:defRPr sz="1400">
                <a:latin typeface="Arial Nova Light" panose="020B0304020202020204" pitchFamily="34" charset="0"/>
                <a:cs typeface="Arial" panose="020B0604020202020204" pitchFamily="34" charset="0"/>
              </a:defRPr>
            </a:lvl2pPr>
            <a:lvl3pPr>
              <a:defRPr sz="1400">
                <a:latin typeface="Arial Nova Light" panose="020B03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 Nova Light" panose="020B03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 Nova Light" panose="020B03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Folie </a:t>
            </a:r>
            <a:fld id="{68842B8D-D302-40EC-B314-D43BE8245F6C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01702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b="0">
                <a:latin typeface="Arial Nova" panose="020B05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55575" y="594360"/>
            <a:ext cx="4195296" cy="5758628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Arial Nova Light" panose="020B0304020202020204" pitchFamily="34" charset="0"/>
                <a:cs typeface="Arial" panose="020B0604020202020204" pitchFamily="34" charset="0"/>
              </a:defRPr>
            </a:lvl1pPr>
            <a:lvl2pPr>
              <a:defRPr sz="1400">
                <a:latin typeface="Arial Nova Light" panose="020B0304020202020204" pitchFamily="34" charset="0"/>
                <a:cs typeface="Arial" panose="020B0604020202020204" pitchFamily="34" charset="0"/>
              </a:defRPr>
            </a:lvl2pPr>
            <a:lvl3pPr>
              <a:defRPr sz="1400">
                <a:latin typeface="Arial Nova Light" panose="020B03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 Nova Light" panose="020B03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 Nova Light" panose="020B03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0" y="594361"/>
            <a:ext cx="4398682" cy="5758628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Arial Nova Light" panose="020B0304020202020204" pitchFamily="34" charset="0"/>
                <a:cs typeface="Arial" panose="020B0604020202020204" pitchFamily="34" charset="0"/>
              </a:defRPr>
            </a:lvl1pPr>
            <a:lvl2pPr>
              <a:defRPr sz="1400">
                <a:latin typeface="Arial Nova Light" panose="020B0304020202020204" pitchFamily="34" charset="0"/>
                <a:cs typeface="Arial" panose="020B0604020202020204" pitchFamily="34" charset="0"/>
              </a:defRPr>
            </a:lvl2pPr>
            <a:lvl3pPr>
              <a:defRPr sz="1400">
                <a:latin typeface="Arial Nova Light" panose="020B03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 Nova Light" panose="020B03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 Nova Light" panose="020B03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ova Light" panose="020B03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Folie </a:t>
            </a:r>
            <a:fld id="{68842B8D-D302-40EC-B314-D43BE8245F6C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60044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576" y="273050"/>
            <a:ext cx="3309938" cy="1162050"/>
          </a:xfrm>
        </p:spPr>
        <p:txBody>
          <a:bodyPr anchor="b">
            <a:normAutofit/>
          </a:bodyPr>
          <a:lstStyle>
            <a:lvl1pPr algn="l">
              <a:defRPr sz="18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395632" cy="6091891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Arial Nova Light" panose="020B0304020202020204" pitchFamily="34" charset="0"/>
                <a:cs typeface="Arial" panose="020B0604020202020204" pitchFamily="34" charset="0"/>
              </a:defRPr>
            </a:lvl1pPr>
            <a:lvl2pPr>
              <a:defRPr sz="1400">
                <a:latin typeface="Arial Nova Light" panose="020B0304020202020204" pitchFamily="34" charset="0"/>
                <a:cs typeface="Arial" panose="020B0604020202020204" pitchFamily="34" charset="0"/>
              </a:defRPr>
            </a:lvl2pPr>
            <a:lvl3pPr>
              <a:defRPr sz="1400">
                <a:latin typeface="Arial Nova Light" panose="020B03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 Nova Light" panose="020B03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 Nova Light" panose="020B03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55576" y="1547906"/>
            <a:ext cx="3309937" cy="481703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Arial Nova Light" panose="020B03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ova Light" panose="020B03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Folie </a:t>
            </a:r>
            <a:fld id="{68842B8D-D302-40EC-B314-D43BE8245F6C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29442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80E643-0863-2FF6-986F-E06B3380E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FC041B6-5CD4-6399-209B-5C8E4A9183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 Folie </a:t>
            </a:r>
            <a:fld id="{68842B8D-D302-40EC-B314-D43BE8245F6C}" type="slidenum">
              <a:rPr lang="de-DE" smtClean="0"/>
              <a:pPr/>
              <a:t>‹Nr.›</a:t>
            </a:fld>
            <a:r>
              <a:rPr lang="de-DE"/>
              <a:t> 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77501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ova Light" panose="020B03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Folie </a:t>
            </a:r>
            <a:fld id="{68842B8D-D302-40EC-B314-D43BE8245F6C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07475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0">
                <a:latin typeface="Arial Nova" panose="020B05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541027" y="198227"/>
            <a:ext cx="6055067" cy="45413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Arial Nova Light" panose="020B03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ova Light" panose="020B03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Folie </a:t>
            </a:r>
            <a:fld id="{68842B8D-D302-40EC-B314-D43BE8245F6C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01504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2147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55575" y="1"/>
            <a:ext cx="8988425" cy="5797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376161" y="6543414"/>
            <a:ext cx="1348739" cy="2941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 Folie </a:t>
            </a:r>
            <a:fld id="{68842B8D-D302-40EC-B314-D43BE8245F6C}" type="slidenum">
              <a:rPr lang="de-DE" smtClean="0"/>
              <a:pPr/>
              <a:t>‹Nr.›</a:t>
            </a:fld>
            <a:r>
              <a:rPr lang="de-DE" dirty="0"/>
              <a:t>  </a:t>
            </a:r>
          </a:p>
        </p:txBody>
      </p:sp>
      <p:cxnSp>
        <p:nvCxnSpPr>
          <p:cNvPr id="7" name="Gerade Verbindung 6"/>
          <p:cNvCxnSpPr/>
          <p:nvPr/>
        </p:nvCxnSpPr>
        <p:spPr>
          <a:xfrm>
            <a:off x="8820472" y="0"/>
            <a:ext cx="0" cy="645333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11"/>
          <p:cNvCxnSpPr>
            <a:cxnSpLocks/>
          </p:cNvCxnSpPr>
          <p:nvPr/>
        </p:nvCxnSpPr>
        <p:spPr>
          <a:xfrm flipH="1">
            <a:off x="4572000" y="0"/>
            <a:ext cx="25499" cy="650875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/>
          <p:cNvCxnSpPr/>
          <p:nvPr/>
        </p:nvCxnSpPr>
        <p:spPr>
          <a:xfrm flipH="1">
            <a:off x="395288" y="3212976"/>
            <a:ext cx="874871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6" descr="Bildergebnis für nwp oldenburg logo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9493" y="6530622"/>
            <a:ext cx="289038" cy="294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Bildergebnis für gemeinde emlichheim"/>
          <p:cNvSpPr>
            <a:spLocks noChangeAspect="1" noChangeArrowheads="1"/>
          </p:cNvSpPr>
          <p:nvPr userDrawn="1"/>
        </p:nvSpPr>
        <p:spPr bwMode="auto">
          <a:xfrm>
            <a:off x="155575" y="-2651125"/>
            <a:ext cx="5524500" cy="552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dirty="0"/>
          </a:p>
        </p:txBody>
      </p:sp>
      <p:sp>
        <p:nvSpPr>
          <p:cNvPr id="5" name="AutoShape 6" descr="Bildergebnis für gemeinde emlichheim"/>
          <p:cNvSpPr>
            <a:spLocks noChangeAspect="1" noChangeArrowheads="1"/>
          </p:cNvSpPr>
          <p:nvPr/>
        </p:nvSpPr>
        <p:spPr bwMode="auto">
          <a:xfrm>
            <a:off x="460375" y="-2346325"/>
            <a:ext cx="5524500" cy="552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dirty="0"/>
          </a:p>
        </p:txBody>
      </p:sp>
      <p:sp>
        <p:nvSpPr>
          <p:cNvPr id="9" name="AutoShape 8" descr="Bildergebnis für gemeinde emlichheim"/>
          <p:cNvSpPr>
            <a:spLocks noChangeAspect="1" noChangeArrowheads="1"/>
          </p:cNvSpPr>
          <p:nvPr/>
        </p:nvSpPr>
        <p:spPr bwMode="auto">
          <a:xfrm>
            <a:off x="612775" y="-2193925"/>
            <a:ext cx="5524500" cy="552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dirty="0"/>
          </a:p>
        </p:txBody>
      </p:sp>
      <p:sp>
        <p:nvSpPr>
          <p:cNvPr id="18" name="AutoShape 4" descr="Bildergebnis für emlichheim logo gemeinde"/>
          <p:cNvSpPr>
            <a:spLocks noChangeAspect="1" noChangeArrowheads="1"/>
          </p:cNvSpPr>
          <p:nvPr/>
        </p:nvSpPr>
        <p:spPr bwMode="auto">
          <a:xfrm>
            <a:off x="307975" y="-471488"/>
            <a:ext cx="3476625" cy="1314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9" name="AutoShape 6" descr="Bildergebnis für emlichheim logo gemeinde"/>
          <p:cNvSpPr>
            <a:spLocks noChangeAspect="1" noChangeArrowheads="1"/>
          </p:cNvSpPr>
          <p:nvPr/>
        </p:nvSpPr>
        <p:spPr bwMode="auto">
          <a:xfrm>
            <a:off x="460375" y="-319088"/>
            <a:ext cx="3476625" cy="1314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cxnSp>
        <p:nvCxnSpPr>
          <p:cNvPr id="27" name="Gerader Verbinder 26">
            <a:extLst>
              <a:ext uri="{FF2B5EF4-FFF2-40B4-BE49-F238E27FC236}">
                <a16:creationId xmlns:a16="http://schemas.microsoft.com/office/drawing/2014/main" id="{6C7A816B-62B8-59D4-DC18-B40C1713D1B4}"/>
              </a:ext>
            </a:extLst>
          </p:cNvPr>
          <p:cNvCxnSpPr>
            <a:cxnSpLocks/>
          </p:cNvCxnSpPr>
          <p:nvPr userDrawn="1"/>
        </p:nvCxnSpPr>
        <p:spPr>
          <a:xfrm>
            <a:off x="59765" y="6546850"/>
            <a:ext cx="8665135" cy="0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0646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6" r:id="rId5"/>
    <p:sldLayoutId id="2147483658" r:id="rId6"/>
    <p:sldLayoutId id="2147483655" r:id="rId7"/>
    <p:sldLayoutId id="2147483657" r:id="rId8"/>
    <p:sldLayoutId id="2147483659" r:id="rId9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1800" b="0" kern="1200">
          <a:solidFill>
            <a:schemeClr val="tx1">
              <a:lumMod val="75000"/>
              <a:lumOff val="25000"/>
            </a:schemeClr>
          </a:solidFill>
          <a:latin typeface="Arial Nova" panose="020B05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 ?><Relationships xmlns="http://schemas.openxmlformats.org/package/2006/relationships"><Relationship Id="rId3" Target="../media/image15.jpeg" Type="http://schemas.openxmlformats.org/officeDocument/2006/relationships/image"/><Relationship Id="rId2" Target="../media/image14.pn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11.xml.rels><?xml version="1.0" encoding="UTF-8" standalone="yes" ?><Relationships xmlns="http://schemas.openxmlformats.org/package/2006/relationships"><Relationship Id="rId2" Target="../media/image16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 ?><Relationships xmlns="http://schemas.openxmlformats.org/package/2006/relationships"><Relationship Id="rId2" Target="../media/image3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4.xml.rels><?xml version="1.0" encoding="UTF-8" standalone="yes" ?><Relationships xmlns="http://schemas.openxmlformats.org/package/2006/relationships"><Relationship Id="rId2" Target="../media/image4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5.xml.rels><?xml version="1.0" encoding="UTF-8" standalone="yes" ?><Relationships xmlns="http://schemas.openxmlformats.org/package/2006/relationships"><Relationship Id="rId2" Target="../media/image5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6.xml.rels><?xml version="1.0" encoding="UTF-8" standalone="yes" ?><Relationships xmlns="http://schemas.openxmlformats.org/package/2006/relationships"><Relationship Id="rId3" Target="../media/image7.jpeg" Type="http://schemas.openxmlformats.org/officeDocument/2006/relationships/image"/><Relationship Id="rId2" Target="../media/image6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7.xml.rels><?xml version="1.0" encoding="UTF-8" standalone="yes" ?><Relationships xmlns="http://schemas.openxmlformats.org/package/2006/relationships"><Relationship Id="rId2" Target="../media/image8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8.xml.rels><?xml version="1.0" encoding="UTF-8" standalone="yes" ?><Relationships xmlns="http://schemas.openxmlformats.org/package/2006/relationships"><Relationship Id="rId3" Target="../media/image9.jpeg" Type="http://schemas.openxmlformats.org/officeDocument/2006/relationships/image"/><Relationship Id="rId2" Target="../notesSlides/notesSlide3.xml" Type="http://schemas.openxmlformats.org/officeDocument/2006/relationships/notesSlide"/><Relationship Id="rId1" Target="../slideLayouts/slideLayout2.xml" Type="http://schemas.openxmlformats.org/officeDocument/2006/relationships/slideLayout"/><Relationship Id="rId6" Target="../media/image12.jpeg" Type="http://schemas.openxmlformats.org/officeDocument/2006/relationships/image"/><Relationship Id="rId5" Target="../media/image11.png" Type="http://schemas.openxmlformats.org/officeDocument/2006/relationships/image"/><Relationship Id="rId4" Target="../media/image10.jpeg" Type="http://schemas.openxmlformats.org/officeDocument/2006/relationships/image"/></Relationships>
</file>

<file path=ppt/slides/_rels/slide9.xml.rels><?xml version="1.0" encoding="UTF-8" standalone="yes" ?><Relationships xmlns="http://schemas.openxmlformats.org/package/2006/relationships"><Relationship Id="rId2" Target="../media/image13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2">
            <a:extLst>
              <a:ext uri="{FF2B5EF4-FFF2-40B4-BE49-F238E27FC236}">
                <a16:creationId xmlns:a16="http://schemas.microsoft.com/office/drawing/2014/main" id="{47809912-1A77-6AE1-7547-C0DE919527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147" y="2803924"/>
            <a:ext cx="8676456" cy="2566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ctr">
              <a:spcBef>
                <a:spcPts val="0"/>
              </a:spcBef>
              <a:defRPr/>
            </a:pPr>
            <a:r>
              <a:rPr lang="de-DE" sz="2400" dirty="0">
                <a:latin typeface="+mj-lt"/>
              </a:rPr>
              <a:t>146. Änderung  des Flächennutzungsplanes</a:t>
            </a:r>
          </a:p>
          <a:p>
            <a:pPr marL="342900" indent="-342900" algn="ctr">
              <a:spcBef>
                <a:spcPts val="0"/>
              </a:spcBef>
              <a:defRPr/>
            </a:pPr>
            <a:r>
              <a:rPr lang="de-DE" sz="2400" b="1" dirty="0">
                <a:latin typeface="+mj-lt"/>
              </a:rPr>
              <a:t>Bebauungsplan Nr. 24 II. Änderung</a:t>
            </a:r>
          </a:p>
          <a:p>
            <a:pPr marL="342900" indent="-342900" algn="ctr">
              <a:spcBef>
                <a:spcPts val="0"/>
              </a:spcBef>
              <a:defRPr/>
            </a:pPr>
            <a:r>
              <a:rPr lang="de-DE" sz="2400" b="1" dirty="0">
                <a:latin typeface="+mj-lt"/>
              </a:rPr>
              <a:t>„Gewerbegebiet Bokel“</a:t>
            </a:r>
          </a:p>
          <a:p>
            <a:pPr marL="342900" indent="-342900" algn="ctr">
              <a:spcBef>
                <a:spcPts val="0"/>
              </a:spcBef>
              <a:defRPr/>
            </a:pPr>
            <a:endParaRPr lang="de-DE" sz="2400" i="1" dirty="0">
              <a:latin typeface="+mj-lt"/>
            </a:endParaRPr>
          </a:p>
          <a:p>
            <a:pPr algn="ctr">
              <a:spcBef>
                <a:spcPts val="0"/>
              </a:spcBef>
              <a:defRPr/>
            </a:pPr>
            <a:endParaRPr lang="de-DE" sz="2400" b="1" i="1" dirty="0">
              <a:solidFill>
                <a:srgbClr val="C00000"/>
              </a:solidFill>
              <a:latin typeface="+mj-lt"/>
            </a:endParaRPr>
          </a:p>
          <a:p>
            <a:pPr algn="ctr">
              <a:spcBef>
                <a:spcPts val="0"/>
              </a:spcBef>
              <a:defRPr/>
            </a:pPr>
            <a:endParaRPr lang="de-DE" sz="2400" b="1" i="1" dirty="0">
              <a:solidFill>
                <a:srgbClr val="C00000"/>
              </a:solidFill>
              <a:latin typeface="+mj-lt"/>
            </a:endParaRPr>
          </a:p>
          <a:p>
            <a:pPr algn="ctr">
              <a:spcBef>
                <a:spcPts val="0"/>
              </a:spcBef>
              <a:defRPr/>
            </a:pPr>
            <a:r>
              <a:rPr lang="de-DE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Bürgerinformation am</a:t>
            </a:r>
          </a:p>
          <a:p>
            <a:pPr algn="ctr">
              <a:spcBef>
                <a:spcPts val="0"/>
              </a:spcBef>
              <a:defRPr/>
            </a:pPr>
            <a:r>
              <a:rPr lang="de-DE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20.08.2026</a:t>
            </a:r>
          </a:p>
          <a:p>
            <a:pPr marL="342900" indent="-342900" algn="ctr">
              <a:lnSpc>
                <a:spcPct val="120000"/>
              </a:lnSpc>
              <a:spcBef>
                <a:spcPct val="30000"/>
              </a:spcBef>
              <a:defRPr/>
            </a:pPr>
            <a:endParaRPr lang="de-DE" sz="2400" b="1" dirty="0">
              <a:latin typeface="+mj-lt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E6174B3-1BB9-C8CA-A206-B00E9780D4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17674" y1="39098" x2="17674" y2="39098"/>
                        <a14:foregroundMark x1="23721" y1="40602" x2="23721" y2="40602"/>
                        <a14:foregroundMark x1="28372" y1="42105" x2="28372" y2="42105"/>
                        <a14:foregroundMark x1="53953" y1="15789" x2="53953" y2="15789"/>
                        <a14:foregroundMark x1="37674" y1="49624" x2="37674" y2="49624"/>
                        <a14:foregroundMark x1="43721" y1="49624" x2="43721" y2="49624"/>
                        <a14:foregroundMark x1="50233" y1="51880" x2="50233" y2="51880"/>
                        <a14:foregroundMark x1="55814" y1="52632" x2="55814" y2="52632"/>
                        <a14:foregroundMark x1="61395" y1="52632" x2="61395" y2="52632"/>
                        <a14:foregroundMark x1="67442" y1="53383" x2="67442" y2="53383"/>
                        <a14:foregroundMark x1="74884" y1="51128" x2="74884" y2="51128"/>
                        <a14:foregroundMark x1="79535" y1="52632" x2="79535" y2="52632"/>
                        <a14:foregroundMark x1="80930" y1="75940" x2="80930" y2="75940"/>
                        <a14:foregroundMark x1="80930" y1="75940" x2="80930" y2="75940"/>
                        <a14:foregroundMark x1="80930" y1="75940" x2="80930" y2="75940"/>
                        <a14:foregroundMark x1="81860" y1="75188" x2="81860" y2="75188"/>
                        <a14:foregroundMark x1="85581" y1="72932" x2="85581" y2="72932"/>
                        <a14:foregroundMark x1="83721" y1="79699" x2="83721" y2="79699"/>
                        <a14:foregroundMark x1="77674" y1="72180" x2="77674" y2="72180"/>
                        <a14:foregroundMark x1="73488" y1="72932" x2="73488" y2="72932"/>
                        <a14:foregroundMark x1="60465" y1="71429" x2="60465" y2="71429"/>
                        <a14:foregroundMark x1="40930" y1="72180" x2="40930" y2="72180"/>
                        <a14:foregroundMark x1="38605" y1="72180" x2="38605" y2="72180"/>
                        <a14:foregroundMark x1="27907" y1="67669" x2="27907" y2="67669"/>
                        <a14:foregroundMark x1="20930" y1="74436" x2="20930" y2="74436"/>
                        <a14:foregroundMark x1="16279" y1="74436" x2="16279" y2="74436"/>
                        <a14:foregroundMark x1="14884" y1="77444" x2="14884" y2="77444"/>
                        <a14:foregroundMark x1="54884" y1="15038" x2="54884" y2="15038"/>
                        <a14:foregroundMark x1="55813" y1="74408" x2="76279" y2="66917"/>
                        <a14:foregroundMark x1="76279" y1="66917" x2="64383" y2="73786"/>
                        <a14:foregroundMark x1="39442" y1="81649" x2="37520" y2="81594"/>
                        <a14:foregroundMark x1="34507" y1="71929" x2="45581" y2="62406"/>
                        <a14:foregroundMark x1="45581" y1="62406" x2="64186" y2="69173"/>
                        <a14:foregroundMark x1="45581" y1="61654" x2="20000" y2="58647"/>
                        <a14:foregroundMark x1="20000" y1="58647" x2="35358" y2="72047"/>
                        <a14:foregroundMark x1="69340" y1="73425" x2="56744" y2="59398"/>
                        <a14:foregroundMark x1="56744" y1="59398" x2="45116" y2="60150"/>
                        <a14:foregroundMark x1="38140" y1="21053" x2="15349" y2="39850"/>
                        <a14:foregroundMark x1="15349" y1="39850" x2="14419" y2="78947"/>
                        <a14:foregroundMark x1="36452" y1="84159" x2="40885" y2="85208"/>
                        <a14:foregroundMark x1="14419" y1="78947" x2="20778" y2="80451"/>
                        <a14:foregroundMark x1="80464" y1="77718" x2="82791" y2="37594"/>
                        <a14:foregroundMark x1="82791" y1="37594" x2="63721" y2="15038"/>
                        <a14:foregroundMark x1="63721" y1="15038" x2="63721" y2="15038"/>
                        <a14:foregroundMark x1="73488" y1="67669" x2="51628" y2="46617"/>
                        <a14:foregroundMark x1="51628" y1="46617" x2="48372" y2="45865"/>
                        <a14:foregroundMark x1="80465" y1="45113" x2="57209" y2="35338"/>
                        <a14:foregroundMark x1="62791" y1="15038" x2="37209" y2="21805"/>
                        <a14:foregroundMark x1="37209" y1="21805" x2="36744" y2="22556"/>
                        <a14:foregroundMark x1="39535" y1="79699" x2="65116" y2="78195"/>
                        <a14:foregroundMark x1="65116" y1="78195" x2="82326" y2="78947"/>
                        <a14:foregroundMark x1="44186" y1="79699" x2="67907" y2="79699"/>
                        <a14:foregroundMark x1="67907" y1="79699" x2="87442" y2="78195"/>
                        <a14:foregroundMark x1="14884" y1="80451" x2="39535" y2="81203"/>
                        <a14:foregroundMark x1="39535" y1="81203" x2="40000" y2="80451"/>
                        <a14:foregroundMark x1="35814" y1="77444" x2="35814" y2="77444"/>
                        <a14:foregroundMark x1="27442" y1="75188" x2="27442" y2="75188"/>
                        <a14:foregroundMark x1="74884" y1="75940" x2="74884" y2="75940"/>
                        <a14:foregroundMark x1="38605" y1="85714" x2="38605" y2="8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375" y="597609"/>
            <a:ext cx="2880000" cy="1781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9494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C8EB63C7-45C3-D160-2546-E0B78098C8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7192"/>
            <a:ext cx="7591063" cy="5125435"/>
          </a:xfrm>
          <a:prstGeom prst="rect">
            <a:avLst/>
          </a:prstGeom>
        </p:spPr>
      </p:pic>
      <p:sp>
        <p:nvSpPr>
          <p:cNvPr id="2" name="Titel 11">
            <a:extLst>
              <a:ext uri="{FF2B5EF4-FFF2-40B4-BE49-F238E27FC236}">
                <a16:creationId xmlns:a16="http://schemas.microsoft.com/office/drawing/2014/main" id="{37CC5D03-6031-7BF5-A98F-8E27CBA3AB8C}"/>
              </a:ext>
            </a:extLst>
          </p:cNvPr>
          <p:cNvSpPr txBox="1">
            <a:spLocks/>
          </p:cNvSpPr>
          <p:nvPr/>
        </p:nvSpPr>
        <p:spPr>
          <a:xfrm>
            <a:off x="164446" y="0"/>
            <a:ext cx="8815107" cy="5797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 Nova" panose="020B05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2000" dirty="0"/>
              <a:t>Vorentwurf B-Plan 24 II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FD6BB6B4-1A3E-5B84-4A3B-7606924D24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0530" y="228982"/>
            <a:ext cx="2539023" cy="3994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9000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2C6224-BBA7-F8F5-BC1C-3D4C8D87EA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1">
            <a:extLst>
              <a:ext uri="{FF2B5EF4-FFF2-40B4-BE49-F238E27FC236}">
                <a16:creationId xmlns:a16="http://schemas.microsoft.com/office/drawing/2014/main" id="{899BAA41-AD9D-A3D9-ACF6-74928C2EE091}"/>
              </a:ext>
            </a:extLst>
          </p:cNvPr>
          <p:cNvSpPr txBox="1">
            <a:spLocks/>
          </p:cNvSpPr>
          <p:nvPr/>
        </p:nvSpPr>
        <p:spPr>
          <a:xfrm>
            <a:off x="164446" y="0"/>
            <a:ext cx="8815107" cy="5797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 Nova" panose="020B05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2000" dirty="0"/>
              <a:t>Textliche Festsetzungen</a:t>
            </a:r>
            <a:endParaRPr lang="de-DE" sz="2000" dirty="0">
              <a:solidFill>
                <a:srgbClr val="C00000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421AC6D-9252-AAE3-7C83-0D10802305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9233"/>
            <a:ext cx="6354363" cy="4846371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13521B8C-FAB6-2E14-CD20-3F0646D56E31}"/>
              </a:ext>
            </a:extLst>
          </p:cNvPr>
          <p:cNvSpPr txBox="1"/>
          <p:nvPr/>
        </p:nvSpPr>
        <p:spPr>
          <a:xfrm>
            <a:off x="6627302" y="1140903"/>
            <a:ext cx="2083803" cy="147732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de-DE" dirty="0"/>
              <a:t>Maß der baulichen Nutzung, Bauweise</a:t>
            </a:r>
          </a:p>
          <a:p>
            <a:r>
              <a:rPr lang="de-DE" dirty="0"/>
              <a:t>Regelung Stellplätze und Nebenanlagen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E1AD68F-F30C-D3A1-2146-2A750F5E3AF9}"/>
              </a:ext>
            </a:extLst>
          </p:cNvPr>
          <p:cNvSpPr txBox="1"/>
          <p:nvPr/>
        </p:nvSpPr>
        <p:spPr>
          <a:xfrm>
            <a:off x="6627302" y="3600275"/>
            <a:ext cx="2083803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de-DE" dirty="0"/>
              <a:t>Schutz von Gehölzen </a:t>
            </a:r>
            <a:r>
              <a:rPr lang="de-DE"/>
              <a:t>und Wallhecke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874515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09BC8F65-FC2A-647A-4FEF-271D292F4BA0}"/>
              </a:ext>
            </a:extLst>
          </p:cNvPr>
          <p:cNvSpPr txBox="1"/>
          <p:nvPr/>
        </p:nvSpPr>
        <p:spPr>
          <a:xfrm>
            <a:off x="1015068" y="1184314"/>
            <a:ext cx="753331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+mj-lt"/>
                <a:cs typeface="Segoe UI" panose="020B0502040204020203" pitchFamily="34" charset="0"/>
              </a:rPr>
              <a:t>Im weiteren Verfahren </a:t>
            </a:r>
          </a:p>
          <a:p>
            <a:pPr algn="ctr"/>
            <a:endParaRPr lang="de-DE" sz="2400" dirty="0">
              <a:latin typeface="+mj-lt"/>
              <a:cs typeface="Segoe UI" panose="020B0502040204020203" pitchFamily="34" charset="0"/>
            </a:endParaRPr>
          </a:p>
          <a:p>
            <a:pPr algn="ctr"/>
            <a:r>
              <a:rPr lang="de-DE" sz="2400" dirty="0">
                <a:latin typeface="+mj-lt"/>
                <a:cs typeface="Segoe UI" panose="020B0502040204020203" pitchFamily="34" charset="0"/>
              </a:rPr>
              <a:t>Lärmschutzgutachten</a:t>
            </a:r>
          </a:p>
          <a:p>
            <a:pPr algn="ctr"/>
            <a:r>
              <a:rPr lang="de-DE" sz="2400" dirty="0">
                <a:latin typeface="+mj-lt"/>
                <a:cs typeface="Segoe UI" panose="020B0502040204020203" pitchFamily="34" charset="0"/>
              </a:rPr>
              <a:t>Entwässerungskonzept</a:t>
            </a:r>
          </a:p>
          <a:p>
            <a:pPr algn="ctr"/>
            <a:endParaRPr lang="de-DE" sz="2400" dirty="0">
              <a:latin typeface="+mj-lt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10188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09BC8F65-FC2A-647A-4FEF-271D292F4BA0}"/>
              </a:ext>
            </a:extLst>
          </p:cNvPr>
          <p:cNvSpPr txBox="1"/>
          <p:nvPr/>
        </p:nvSpPr>
        <p:spPr>
          <a:xfrm>
            <a:off x="2254928" y="2769833"/>
            <a:ext cx="51135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dirty="0">
                <a:latin typeface="+mj-lt"/>
                <a:cs typeface="Segoe UI" panose="020B0502040204020203" pitchFamily="34" charset="0"/>
              </a:rPr>
              <a:t>Vielen Dank für Ihre Aufmerksamkeit</a:t>
            </a:r>
          </a:p>
        </p:txBody>
      </p:sp>
    </p:spTree>
    <p:extLst>
      <p:ext uri="{BB962C8B-B14F-4D97-AF65-F5344CB8AC3E}">
        <p14:creationId xmlns:p14="http://schemas.microsoft.com/office/powerpoint/2010/main" val="1264739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F1D3BD30-6AB7-404B-8B87-98FE0802EA87}"/>
              </a:ext>
            </a:extLst>
          </p:cNvPr>
          <p:cNvSpPr/>
          <p:nvPr/>
        </p:nvSpPr>
        <p:spPr>
          <a:xfrm>
            <a:off x="1244425" y="1664185"/>
            <a:ext cx="3074006" cy="869950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de-DE" sz="1600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Frühzeitige Beteiligung der Öffentlichkeit § 3 (1) BauGB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0255622E-2F46-4D0D-B010-16D926A0B8C7}"/>
              </a:ext>
            </a:extLst>
          </p:cNvPr>
          <p:cNvSpPr/>
          <p:nvPr/>
        </p:nvSpPr>
        <p:spPr>
          <a:xfrm>
            <a:off x="4540997" y="1673422"/>
            <a:ext cx="3358578" cy="8699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de-DE" sz="1600" dirty="0">
                <a:solidFill>
                  <a:schemeClr val="tx1"/>
                </a:solidFill>
                <a:latin typeface="+mj-lt"/>
                <a:cs typeface="Segoe UI" panose="020B0502040204020203" pitchFamily="34" charset="0"/>
              </a:rPr>
              <a:t>Frühzeitige Beteiligung der Behörden und sonstigen Träger öffentlicher Belange § 4 (1) BauGB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63A2B94F-4340-4D16-AFC3-28A7749CA2AE}"/>
              </a:ext>
            </a:extLst>
          </p:cNvPr>
          <p:cNvSpPr/>
          <p:nvPr/>
        </p:nvSpPr>
        <p:spPr>
          <a:xfrm>
            <a:off x="1244425" y="2686535"/>
            <a:ext cx="6624637" cy="50482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de-DE" sz="1600" dirty="0">
                <a:solidFill>
                  <a:schemeClr val="tx1"/>
                </a:solidFill>
                <a:latin typeface="+mj-lt"/>
                <a:cs typeface="Segoe UI" panose="020B0502040204020203" pitchFamily="34" charset="0"/>
              </a:rPr>
              <a:t>Prüfung der Stellungnahmen / Abwägung</a:t>
            </a:r>
          </a:p>
          <a:p>
            <a:pPr algn="ctr">
              <a:defRPr/>
            </a:pPr>
            <a:r>
              <a:rPr lang="de-DE" sz="1600" b="1" dirty="0">
                <a:solidFill>
                  <a:schemeClr val="tx1"/>
                </a:solidFill>
                <a:latin typeface="+mj-lt"/>
                <a:cs typeface="Segoe UI" panose="020B0502040204020203" pitchFamily="34" charset="0"/>
              </a:rPr>
              <a:t>Entwurfsfassung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883AB82F-3A58-4556-8569-EA60339FBFBA}"/>
              </a:ext>
            </a:extLst>
          </p:cNvPr>
          <p:cNvSpPr/>
          <p:nvPr/>
        </p:nvSpPr>
        <p:spPr>
          <a:xfrm>
            <a:off x="1252363" y="836712"/>
            <a:ext cx="6624637" cy="680867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de-DE" sz="1600" dirty="0">
                <a:solidFill>
                  <a:schemeClr val="tx1"/>
                </a:solidFill>
                <a:latin typeface="+mj-lt"/>
                <a:cs typeface="Segoe UI" panose="020B0502040204020203" pitchFamily="34" charset="0"/>
              </a:rPr>
              <a:t>Vorlaufphase/ Aufstellungsbeschluss</a:t>
            </a:r>
          </a:p>
          <a:p>
            <a:pPr algn="ctr">
              <a:defRPr/>
            </a:pPr>
            <a:r>
              <a:rPr lang="de-DE" sz="1600" b="1" dirty="0">
                <a:solidFill>
                  <a:schemeClr val="tx1"/>
                </a:solidFill>
                <a:latin typeface="+mj-lt"/>
                <a:cs typeface="Segoe UI" panose="020B0502040204020203" pitchFamily="34" charset="0"/>
              </a:rPr>
              <a:t>Vorentwurf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985F529F-1A00-4106-B46B-329F21469408}"/>
              </a:ext>
            </a:extLst>
          </p:cNvPr>
          <p:cNvSpPr/>
          <p:nvPr/>
        </p:nvSpPr>
        <p:spPr>
          <a:xfrm>
            <a:off x="1236487" y="3327452"/>
            <a:ext cx="3140910" cy="94138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de-DE" sz="1600" dirty="0">
                <a:solidFill>
                  <a:schemeClr val="tx1"/>
                </a:solidFill>
                <a:latin typeface="+mj-lt"/>
                <a:cs typeface="Segoe UI" panose="020B0502040204020203" pitchFamily="34" charset="0"/>
              </a:rPr>
              <a:t>Formelle Öffentlichkeitsbeteiligung </a:t>
            </a:r>
          </a:p>
          <a:p>
            <a:pPr algn="ctr">
              <a:defRPr/>
            </a:pPr>
            <a:r>
              <a:rPr lang="de-DE" sz="1600" dirty="0">
                <a:solidFill>
                  <a:schemeClr val="tx1"/>
                </a:solidFill>
                <a:latin typeface="+mj-lt"/>
                <a:cs typeface="Segoe UI" panose="020B0502040204020203" pitchFamily="34" charset="0"/>
              </a:rPr>
              <a:t>§ 3 (2) BauGB – Auslegung für die Dauer von 30 Tagen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A7AB37C8-0429-4FA7-B880-73E2BA0E571F}"/>
              </a:ext>
            </a:extLst>
          </p:cNvPr>
          <p:cNvSpPr/>
          <p:nvPr/>
        </p:nvSpPr>
        <p:spPr>
          <a:xfrm>
            <a:off x="4572001" y="3342173"/>
            <a:ext cx="3297062" cy="94138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de-DE" sz="1600" dirty="0">
                <a:solidFill>
                  <a:schemeClr val="tx1"/>
                </a:solidFill>
                <a:latin typeface="+mj-lt"/>
                <a:cs typeface="Segoe UI" panose="020B0502040204020203" pitchFamily="34" charset="0"/>
              </a:rPr>
              <a:t>Beteiligung der Behörden und sonstiger Träger öffentlicher Belange § 4 (2) BauGB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7969623C-245D-4817-A247-BF0042668BCF}"/>
              </a:ext>
            </a:extLst>
          </p:cNvPr>
          <p:cNvSpPr/>
          <p:nvPr/>
        </p:nvSpPr>
        <p:spPr>
          <a:xfrm>
            <a:off x="1236487" y="4431198"/>
            <a:ext cx="6624637" cy="787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de-DE" sz="1600" dirty="0">
                <a:solidFill>
                  <a:schemeClr val="tx1"/>
                </a:solidFill>
                <a:latin typeface="+mj-lt"/>
                <a:cs typeface="Segoe UI" panose="020B0502040204020203" pitchFamily="34" charset="0"/>
              </a:rPr>
              <a:t>Prüfung der Stellungnahmen / Abwägung</a:t>
            </a:r>
          </a:p>
          <a:p>
            <a:pPr algn="ctr">
              <a:defRPr/>
            </a:pPr>
            <a:r>
              <a:rPr lang="de-DE" sz="1600" b="1" dirty="0">
                <a:solidFill>
                  <a:schemeClr val="tx1"/>
                </a:solidFill>
                <a:latin typeface="+mj-lt"/>
                <a:cs typeface="Segoe UI" panose="020B0502040204020203" pitchFamily="34" charset="0"/>
              </a:rPr>
              <a:t>Feststellungsbeschluss/Satzungsbeschluss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6FCD3D75-4987-409C-9038-7F5FDE754105}"/>
              </a:ext>
            </a:extLst>
          </p:cNvPr>
          <p:cNvSpPr/>
          <p:nvPr/>
        </p:nvSpPr>
        <p:spPr>
          <a:xfrm>
            <a:off x="1244424" y="5367823"/>
            <a:ext cx="6624638" cy="797481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de-DE" sz="1600" dirty="0">
                <a:solidFill>
                  <a:schemeClr val="tx1"/>
                </a:solidFill>
                <a:latin typeface="+mj-lt"/>
                <a:cs typeface="Segoe UI" panose="020B0502040204020203" pitchFamily="34" charset="0"/>
              </a:rPr>
              <a:t>Genehmigung des Flächennutzungsplanes (Frist 1 Monat) </a:t>
            </a:r>
          </a:p>
          <a:p>
            <a:pPr algn="ctr">
              <a:defRPr/>
            </a:pPr>
            <a:r>
              <a:rPr lang="de-DE" sz="1600" dirty="0">
                <a:solidFill>
                  <a:schemeClr val="tx1"/>
                </a:solidFill>
                <a:latin typeface="+mj-lt"/>
                <a:cs typeface="Segoe UI" panose="020B0502040204020203" pitchFamily="34" charset="0"/>
              </a:rPr>
              <a:t>Rechtsverbindlichkeit des Bebauungsplanes durch </a:t>
            </a:r>
            <a:r>
              <a:rPr lang="de-DE" sz="1600" b="1" dirty="0">
                <a:solidFill>
                  <a:schemeClr val="tx1"/>
                </a:solidFill>
                <a:latin typeface="+mj-lt"/>
                <a:cs typeface="Segoe UI" panose="020B0502040204020203" pitchFamily="34" charset="0"/>
              </a:rPr>
              <a:t>Bekanntmachung</a:t>
            </a:r>
            <a:r>
              <a:rPr lang="de-DE" sz="1600" dirty="0">
                <a:solidFill>
                  <a:schemeClr val="tx1"/>
                </a:solidFill>
                <a:latin typeface="+mj-lt"/>
                <a:cs typeface="Segoe UI" panose="020B0502040204020203" pitchFamily="34" charset="0"/>
              </a:rPr>
              <a:t> des Satzungsbeschlusses</a:t>
            </a:r>
          </a:p>
        </p:txBody>
      </p:sp>
      <p:sp>
        <p:nvSpPr>
          <p:cNvPr id="14" name="Gleichschenkliges Dreieck 13">
            <a:extLst>
              <a:ext uri="{FF2B5EF4-FFF2-40B4-BE49-F238E27FC236}">
                <a16:creationId xmlns:a16="http://schemas.microsoft.com/office/drawing/2014/main" id="{D689DEAD-5040-4031-9D0C-438C3E40D11D}"/>
              </a:ext>
            </a:extLst>
          </p:cNvPr>
          <p:cNvSpPr/>
          <p:nvPr/>
        </p:nvSpPr>
        <p:spPr>
          <a:xfrm rot="10800000">
            <a:off x="4228540" y="1550649"/>
            <a:ext cx="431800" cy="144463"/>
          </a:xfrm>
          <a:prstGeom prst="triangle">
            <a:avLst>
              <a:gd name="adj" fmla="val 51997"/>
            </a:avLst>
          </a:prstGeom>
          <a:solidFill>
            <a:schemeClr val="bg2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de-DE" sz="900">
              <a:latin typeface="+mj-lt"/>
            </a:endParaRPr>
          </a:p>
        </p:txBody>
      </p:sp>
      <p:sp>
        <p:nvSpPr>
          <p:cNvPr id="15" name="Gleichschenkliges Dreieck 14">
            <a:extLst>
              <a:ext uri="{FF2B5EF4-FFF2-40B4-BE49-F238E27FC236}">
                <a16:creationId xmlns:a16="http://schemas.microsoft.com/office/drawing/2014/main" id="{D17B0551-E031-4933-8220-A695692FC827}"/>
              </a:ext>
            </a:extLst>
          </p:cNvPr>
          <p:cNvSpPr/>
          <p:nvPr/>
        </p:nvSpPr>
        <p:spPr>
          <a:xfrm rot="10800000">
            <a:off x="4273364" y="2537746"/>
            <a:ext cx="431800" cy="144463"/>
          </a:xfrm>
          <a:prstGeom prst="triangle">
            <a:avLst>
              <a:gd name="adj" fmla="val 51997"/>
            </a:avLst>
          </a:prstGeom>
          <a:solidFill>
            <a:schemeClr val="bg2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de-DE" sz="900">
              <a:latin typeface="+mj-lt"/>
            </a:endParaRPr>
          </a:p>
        </p:txBody>
      </p:sp>
      <p:sp>
        <p:nvSpPr>
          <p:cNvPr id="16" name="Gleichschenkliges Dreieck 15">
            <a:extLst>
              <a:ext uri="{FF2B5EF4-FFF2-40B4-BE49-F238E27FC236}">
                <a16:creationId xmlns:a16="http://schemas.microsoft.com/office/drawing/2014/main" id="{06E38135-E0DC-4E14-AE94-178963BADA49}"/>
              </a:ext>
            </a:extLst>
          </p:cNvPr>
          <p:cNvSpPr/>
          <p:nvPr/>
        </p:nvSpPr>
        <p:spPr>
          <a:xfrm rot="10800000">
            <a:off x="4287286" y="3196265"/>
            <a:ext cx="431800" cy="144462"/>
          </a:xfrm>
          <a:prstGeom prst="triangle">
            <a:avLst>
              <a:gd name="adj" fmla="val 51997"/>
            </a:avLst>
          </a:prstGeom>
          <a:solidFill>
            <a:schemeClr val="bg2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de-DE" sz="900">
              <a:latin typeface="+mj-lt"/>
            </a:endParaRPr>
          </a:p>
        </p:txBody>
      </p:sp>
      <p:sp>
        <p:nvSpPr>
          <p:cNvPr id="17" name="Gleichschenkliges Dreieck 16">
            <a:extLst>
              <a:ext uri="{FF2B5EF4-FFF2-40B4-BE49-F238E27FC236}">
                <a16:creationId xmlns:a16="http://schemas.microsoft.com/office/drawing/2014/main" id="{85336C73-E257-4549-8579-FA46F19B0B6C}"/>
              </a:ext>
            </a:extLst>
          </p:cNvPr>
          <p:cNvSpPr/>
          <p:nvPr/>
        </p:nvSpPr>
        <p:spPr>
          <a:xfrm rot="10800000">
            <a:off x="4318432" y="4281973"/>
            <a:ext cx="431800" cy="142875"/>
          </a:xfrm>
          <a:prstGeom prst="triangle">
            <a:avLst>
              <a:gd name="adj" fmla="val 51997"/>
            </a:avLst>
          </a:prstGeom>
          <a:solidFill>
            <a:schemeClr val="bg2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de-DE" sz="900">
              <a:latin typeface="+mj-lt"/>
            </a:endParaRPr>
          </a:p>
        </p:txBody>
      </p:sp>
      <p:sp>
        <p:nvSpPr>
          <p:cNvPr id="18" name="Gleichschenkliges Dreieck 17">
            <a:extLst>
              <a:ext uri="{FF2B5EF4-FFF2-40B4-BE49-F238E27FC236}">
                <a16:creationId xmlns:a16="http://schemas.microsoft.com/office/drawing/2014/main" id="{3DC36EEC-0068-464A-A52D-3A2B47DEB1B8}"/>
              </a:ext>
            </a:extLst>
          </p:cNvPr>
          <p:cNvSpPr/>
          <p:nvPr/>
        </p:nvSpPr>
        <p:spPr>
          <a:xfrm rot="10800000">
            <a:off x="4343359" y="5229097"/>
            <a:ext cx="431800" cy="144463"/>
          </a:xfrm>
          <a:prstGeom prst="triangle">
            <a:avLst>
              <a:gd name="adj" fmla="val 51997"/>
            </a:avLst>
          </a:prstGeom>
          <a:solidFill>
            <a:schemeClr val="bg2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de-DE" sz="900">
              <a:latin typeface="+mj-lt"/>
            </a:endParaRP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AFC50338-8B6C-CC35-4371-E32521F9D106}"/>
              </a:ext>
            </a:extLst>
          </p:cNvPr>
          <p:cNvSpPr txBox="1"/>
          <p:nvPr/>
        </p:nvSpPr>
        <p:spPr>
          <a:xfrm>
            <a:off x="463970" y="187131"/>
            <a:ext cx="85725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de-DE" sz="2000" b="1" dirty="0">
                <a:latin typeface="+mj-lt"/>
              </a:rPr>
              <a:t>Verfahrensablauf</a:t>
            </a:r>
          </a:p>
        </p:txBody>
      </p:sp>
    </p:spTree>
    <p:extLst>
      <p:ext uri="{BB962C8B-B14F-4D97-AF65-F5344CB8AC3E}">
        <p14:creationId xmlns:p14="http://schemas.microsoft.com/office/powerpoint/2010/main" val="2030508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1">
            <a:extLst>
              <a:ext uri="{FF2B5EF4-FFF2-40B4-BE49-F238E27FC236}">
                <a16:creationId xmlns:a16="http://schemas.microsoft.com/office/drawing/2014/main" id="{AF1EA6E4-0955-B39E-3B82-0356D8232041}"/>
              </a:ext>
            </a:extLst>
          </p:cNvPr>
          <p:cNvSpPr txBox="1">
            <a:spLocks/>
          </p:cNvSpPr>
          <p:nvPr/>
        </p:nvSpPr>
        <p:spPr>
          <a:xfrm>
            <a:off x="164446" y="0"/>
            <a:ext cx="8815107" cy="5797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 Nova" panose="020B05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2000" dirty="0"/>
              <a:t>Übersichtsplan</a:t>
            </a:r>
            <a:endParaRPr lang="de-DE" sz="2000" dirty="0">
              <a:solidFill>
                <a:srgbClr val="C00000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A92CFA8-FCF3-9008-3316-4B0AE79386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611" y="579717"/>
            <a:ext cx="6125846" cy="5643021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F7C3C65A-119B-DE9C-9DE3-02BF04492C66}"/>
              </a:ext>
            </a:extLst>
          </p:cNvPr>
          <p:cNvSpPr/>
          <p:nvPr/>
        </p:nvSpPr>
        <p:spPr>
          <a:xfrm rot="630598">
            <a:off x="3045203" y="2225639"/>
            <a:ext cx="822121" cy="385893"/>
          </a:xfrm>
          <a:prstGeom prst="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88E00B0C-AF7A-4B6F-6075-FE07FE24783D}"/>
              </a:ext>
            </a:extLst>
          </p:cNvPr>
          <p:cNvSpPr txBox="1"/>
          <p:nvPr/>
        </p:nvSpPr>
        <p:spPr>
          <a:xfrm>
            <a:off x="1741777" y="1356206"/>
            <a:ext cx="1275127" cy="33855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de-DE" sz="1600" dirty="0"/>
              <a:t>Plangebiet</a:t>
            </a:r>
          </a:p>
        </p:txBody>
      </p: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8E7729AD-B8A4-816C-81A0-7C9704AF0156}"/>
              </a:ext>
            </a:extLst>
          </p:cNvPr>
          <p:cNvCxnSpPr>
            <a:endCxn id="7" idx="1"/>
          </p:cNvCxnSpPr>
          <p:nvPr/>
        </p:nvCxnSpPr>
        <p:spPr>
          <a:xfrm>
            <a:off x="2382473" y="1728132"/>
            <a:ext cx="669626" cy="6154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668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C652E7-DF19-804E-5A01-6DBD88BEF9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1">
            <a:extLst>
              <a:ext uri="{FF2B5EF4-FFF2-40B4-BE49-F238E27FC236}">
                <a16:creationId xmlns:a16="http://schemas.microsoft.com/office/drawing/2014/main" id="{EF374268-F87D-051C-4BA2-3BE465D8B676}"/>
              </a:ext>
            </a:extLst>
          </p:cNvPr>
          <p:cNvSpPr txBox="1">
            <a:spLocks/>
          </p:cNvSpPr>
          <p:nvPr/>
        </p:nvSpPr>
        <p:spPr>
          <a:xfrm>
            <a:off x="164446" y="0"/>
            <a:ext cx="8815107" cy="5797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 Nova" panose="020B05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2000" dirty="0"/>
              <a:t>Geltungsbereich 2 ha</a:t>
            </a:r>
            <a:endParaRPr lang="de-DE" sz="2000" dirty="0">
              <a:solidFill>
                <a:srgbClr val="C00000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BDC88BE-F7DC-8680-E5DE-933FBFE2B71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20" t="2217" r="1927" b="1480"/>
          <a:stretch>
            <a:fillRect/>
          </a:stretch>
        </p:blipFill>
        <p:spPr>
          <a:xfrm>
            <a:off x="570452" y="737409"/>
            <a:ext cx="7650759" cy="5630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595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49B572-890E-757F-2243-AFF0C1C548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1">
            <a:extLst>
              <a:ext uri="{FF2B5EF4-FFF2-40B4-BE49-F238E27FC236}">
                <a16:creationId xmlns:a16="http://schemas.microsoft.com/office/drawing/2014/main" id="{8622E031-EDF1-6564-4044-F16DD4D77853}"/>
              </a:ext>
            </a:extLst>
          </p:cNvPr>
          <p:cNvSpPr txBox="1">
            <a:spLocks/>
          </p:cNvSpPr>
          <p:nvPr/>
        </p:nvSpPr>
        <p:spPr>
          <a:xfrm>
            <a:off x="164446" y="0"/>
            <a:ext cx="8815107" cy="5797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 Nova" panose="020B05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2000" dirty="0"/>
              <a:t>Übersicht Luftbild</a:t>
            </a:r>
            <a:endParaRPr lang="de-DE" sz="2000" dirty="0">
              <a:solidFill>
                <a:srgbClr val="C00000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78183B0-5D69-D53A-2110-66FF36C1E1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698" y="579717"/>
            <a:ext cx="8640599" cy="5886920"/>
          </a:xfrm>
          <a:prstGeom prst="rect">
            <a:avLst/>
          </a:prstGeom>
        </p:spPr>
      </p:pic>
      <p:sp>
        <p:nvSpPr>
          <p:cNvPr id="5" name="Freihandform: Form 4">
            <a:extLst>
              <a:ext uri="{FF2B5EF4-FFF2-40B4-BE49-F238E27FC236}">
                <a16:creationId xmlns:a16="http://schemas.microsoft.com/office/drawing/2014/main" id="{605E2519-91B4-569A-7716-2B8EE31C4481}"/>
              </a:ext>
            </a:extLst>
          </p:cNvPr>
          <p:cNvSpPr/>
          <p:nvPr/>
        </p:nvSpPr>
        <p:spPr>
          <a:xfrm rot="249799">
            <a:off x="3303218" y="2542897"/>
            <a:ext cx="2460727" cy="1456540"/>
          </a:xfrm>
          <a:custGeom>
            <a:avLst/>
            <a:gdLst>
              <a:gd name="csX0" fmla="*/ 2483141 w 2483141"/>
              <a:gd name="csY0" fmla="*/ 285226 h 2508308"/>
              <a:gd name="csX1" fmla="*/ 469784 w 2483141"/>
              <a:gd name="csY1" fmla="*/ 0 h 2508308"/>
              <a:gd name="csX2" fmla="*/ 411061 w 2483141"/>
              <a:gd name="csY2" fmla="*/ 100668 h 2508308"/>
              <a:gd name="csX3" fmla="*/ 0 w 2483141"/>
              <a:gd name="csY3" fmla="*/ 2080470 h 2508308"/>
              <a:gd name="csX4" fmla="*/ 2248250 w 2483141"/>
              <a:gd name="csY4" fmla="*/ 2508308 h 2508308"/>
              <a:gd name="csX5" fmla="*/ 2281806 w 2483141"/>
              <a:gd name="csY5" fmla="*/ 2382473 h 2508308"/>
              <a:gd name="csX6" fmla="*/ 2483141 w 2483141"/>
              <a:gd name="csY6" fmla="*/ 285226 h 250830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2483141" h="2508308">
                <a:moveTo>
                  <a:pt x="2483141" y="285226"/>
                </a:moveTo>
                <a:lnTo>
                  <a:pt x="469784" y="0"/>
                </a:lnTo>
                <a:lnTo>
                  <a:pt x="411061" y="100668"/>
                </a:lnTo>
                <a:lnTo>
                  <a:pt x="0" y="2080470"/>
                </a:lnTo>
                <a:lnTo>
                  <a:pt x="2248250" y="2508308"/>
                </a:lnTo>
                <a:lnTo>
                  <a:pt x="2281806" y="2382473"/>
                </a:lnTo>
                <a:lnTo>
                  <a:pt x="2483141" y="285226"/>
                </a:lnTo>
                <a:close/>
              </a:path>
            </a:pathLst>
          </a:custGeom>
          <a:noFill/>
          <a:ln w="3810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6E8313D-4306-CC63-8C00-F34B612B114A}"/>
              </a:ext>
            </a:extLst>
          </p:cNvPr>
          <p:cNvSpPr txBox="1"/>
          <p:nvPr/>
        </p:nvSpPr>
        <p:spPr>
          <a:xfrm>
            <a:off x="830511" y="865464"/>
            <a:ext cx="822122" cy="2616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100" dirty="0"/>
              <a:t>LSG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FD953AB-6306-BB14-0971-BD92D52F4166}"/>
              </a:ext>
            </a:extLst>
          </p:cNvPr>
          <p:cNvSpPr txBox="1"/>
          <p:nvPr/>
        </p:nvSpPr>
        <p:spPr>
          <a:xfrm>
            <a:off x="1560354" y="3782547"/>
            <a:ext cx="822122" cy="2616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100" dirty="0"/>
              <a:t>Wallhecke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1E2384FC-6019-A6D7-80C3-A82D1C502EDB}"/>
              </a:ext>
            </a:extLst>
          </p:cNvPr>
          <p:cNvSpPr txBox="1"/>
          <p:nvPr/>
        </p:nvSpPr>
        <p:spPr>
          <a:xfrm>
            <a:off x="5311628" y="5915637"/>
            <a:ext cx="780177" cy="2616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100" dirty="0"/>
              <a:t>Gewerbe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0D8181D5-54E9-8D8B-5C55-B4492E61EC12}"/>
              </a:ext>
            </a:extLst>
          </p:cNvPr>
          <p:cNvSpPr txBox="1"/>
          <p:nvPr/>
        </p:nvSpPr>
        <p:spPr>
          <a:xfrm>
            <a:off x="6154721" y="1270014"/>
            <a:ext cx="2346123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600" dirty="0"/>
              <a:t>Geplant:</a:t>
            </a:r>
          </a:p>
          <a:p>
            <a:r>
              <a:rPr lang="de-DE" sz="1600" dirty="0"/>
              <a:t>Gewerbebetrieb für 3D Druck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810E1370-5B01-DA19-48FF-847E17598DDB}"/>
              </a:ext>
            </a:extLst>
          </p:cNvPr>
          <p:cNvSpPr txBox="1"/>
          <p:nvPr/>
        </p:nvSpPr>
        <p:spPr>
          <a:xfrm>
            <a:off x="6590250" y="5891868"/>
            <a:ext cx="822122" cy="2616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100" dirty="0"/>
              <a:t>Wohnen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70774B43-EDC0-BF67-B349-137CEB5462F7}"/>
              </a:ext>
            </a:extLst>
          </p:cNvPr>
          <p:cNvSpPr txBox="1"/>
          <p:nvPr/>
        </p:nvSpPr>
        <p:spPr>
          <a:xfrm>
            <a:off x="7001311" y="4967681"/>
            <a:ext cx="822122" cy="2616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100" dirty="0"/>
              <a:t>Wohnen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3A23B646-9E8C-064A-B75E-DA00939A403C}"/>
              </a:ext>
            </a:extLst>
          </p:cNvPr>
          <p:cNvSpPr txBox="1"/>
          <p:nvPr/>
        </p:nvSpPr>
        <p:spPr>
          <a:xfrm>
            <a:off x="6134447" y="4385332"/>
            <a:ext cx="1138808" cy="2616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100" dirty="0"/>
              <a:t>Mischnutzung</a:t>
            </a:r>
          </a:p>
        </p:txBody>
      </p:sp>
    </p:spTree>
    <p:extLst>
      <p:ext uri="{BB962C8B-B14F-4D97-AF65-F5344CB8AC3E}">
        <p14:creationId xmlns:p14="http://schemas.microsoft.com/office/powerpoint/2010/main" val="4119498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4668B-6F50-2649-BF07-3819B318F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1">
            <a:extLst>
              <a:ext uri="{FF2B5EF4-FFF2-40B4-BE49-F238E27FC236}">
                <a16:creationId xmlns:a16="http://schemas.microsoft.com/office/drawing/2014/main" id="{D4AF9829-D3F9-F20A-3A73-9F4B78C3E609}"/>
              </a:ext>
            </a:extLst>
          </p:cNvPr>
          <p:cNvSpPr txBox="1">
            <a:spLocks/>
          </p:cNvSpPr>
          <p:nvPr/>
        </p:nvSpPr>
        <p:spPr>
          <a:xfrm>
            <a:off x="164446" y="0"/>
            <a:ext cx="8815107" cy="5797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 Nova" panose="020B05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2000" dirty="0"/>
              <a:t>Örtliche Situation</a:t>
            </a:r>
            <a:endParaRPr lang="de-DE" sz="2000" dirty="0">
              <a:solidFill>
                <a:srgbClr val="C00000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131A50F-53C7-FBF2-C7D9-E32B4B4831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83" y="1523316"/>
            <a:ext cx="4480967" cy="316550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440848C2-A984-9EC0-B8A4-18326ADE70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6321" y="579717"/>
            <a:ext cx="3444050" cy="4109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9280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049792-F703-BD4C-9CCE-E83EB9491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1">
            <a:extLst>
              <a:ext uri="{FF2B5EF4-FFF2-40B4-BE49-F238E27FC236}">
                <a16:creationId xmlns:a16="http://schemas.microsoft.com/office/drawing/2014/main" id="{D82CFDDD-DC80-183C-892A-55A3FD05F6FF}"/>
              </a:ext>
            </a:extLst>
          </p:cNvPr>
          <p:cNvSpPr txBox="1">
            <a:spLocks/>
          </p:cNvSpPr>
          <p:nvPr/>
        </p:nvSpPr>
        <p:spPr>
          <a:xfrm>
            <a:off x="164446" y="0"/>
            <a:ext cx="8815107" cy="5797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 Nova" panose="020B05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2000" dirty="0"/>
              <a:t>Geplantes Vorhaben</a:t>
            </a:r>
            <a:endParaRPr lang="de-DE" sz="2000" dirty="0">
              <a:solidFill>
                <a:srgbClr val="C00000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C79128A-4597-ECA3-3763-99F9F8CB87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894" y="732401"/>
            <a:ext cx="5402511" cy="5393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457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07907B34-2915-A362-BDE4-7E7A956C0F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1372"/>
            <a:ext cx="3221372" cy="2497628"/>
          </a:xfrm>
          <a:prstGeom prst="rect">
            <a:avLst/>
          </a:prstGeom>
        </p:spPr>
      </p:pic>
      <p:sp>
        <p:nvSpPr>
          <p:cNvPr id="8" name="Textfeld 6">
            <a:extLst>
              <a:ext uri="{FF2B5EF4-FFF2-40B4-BE49-F238E27FC236}">
                <a16:creationId xmlns:a16="http://schemas.microsoft.com/office/drawing/2014/main" id="{3D4EEB9A-155F-4315-9487-D59DC410A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7612" y="157730"/>
            <a:ext cx="396240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Segoe U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Segoe U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Segoe U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Segoe U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Segoe U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itchFamily="34" charset="0"/>
                <a:cs typeface="Arial" charset="0"/>
              </a:defRPr>
            </a:lvl9pPr>
          </a:lstStyle>
          <a:p>
            <a:pPr eaLnBrk="1" hangingPunct="1"/>
            <a:r>
              <a:rPr lang="de-DE" altLang="de-DE" sz="2000" dirty="0">
                <a:latin typeface="+mj-lt"/>
              </a:rPr>
              <a:t>146. FNP-Änderung - Vorentwurf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AD6C81A-B422-8CF9-1C51-6921AE65DE5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612"/>
          <a:stretch>
            <a:fillRect/>
          </a:stretch>
        </p:blipFill>
        <p:spPr>
          <a:xfrm>
            <a:off x="4142770" y="705934"/>
            <a:ext cx="5001230" cy="3787491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D4ABD7A1-DCC0-DD82-0618-7BAB18A449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7586" y="4641519"/>
            <a:ext cx="3086414" cy="1510547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A77AD4B4-217D-FA82-EEE2-538D45347B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332" y="3837769"/>
            <a:ext cx="3108040" cy="2535716"/>
          </a:xfrm>
          <a:prstGeom prst="rect">
            <a:avLst/>
          </a:prstGeom>
        </p:spPr>
      </p:pic>
      <p:sp>
        <p:nvSpPr>
          <p:cNvPr id="15" name="Textfeld 6">
            <a:extLst>
              <a:ext uri="{FF2B5EF4-FFF2-40B4-BE49-F238E27FC236}">
                <a16:creationId xmlns:a16="http://schemas.microsoft.com/office/drawing/2014/main" id="{4F2C2708-0068-0B53-9DEA-B0C6458D7E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332" y="1039745"/>
            <a:ext cx="396240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Segoe U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Segoe U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Segoe U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Segoe U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Segoe U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itchFamily="34" charset="0"/>
                <a:cs typeface="Arial" charset="0"/>
              </a:defRPr>
            </a:lvl9pPr>
          </a:lstStyle>
          <a:p>
            <a:pPr eaLnBrk="1" hangingPunct="1"/>
            <a:r>
              <a:rPr lang="de-DE" altLang="de-DE" sz="2000" dirty="0">
                <a:latin typeface="+mj-lt"/>
              </a:rPr>
              <a:t>FNPÄ 12</a:t>
            </a:r>
          </a:p>
        </p:txBody>
      </p:sp>
      <p:sp>
        <p:nvSpPr>
          <p:cNvPr id="16" name="Textfeld 6">
            <a:extLst>
              <a:ext uri="{FF2B5EF4-FFF2-40B4-BE49-F238E27FC236}">
                <a16:creationId xmlns:a16="http://schemas.microsoft.com/office/drawing/2014/main" id="{0D03A987-3481-C47A-824E-CF47343BE9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331" y="3837769"/>
            <a:ext cx="396240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Segoe U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Segoe U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Segoe U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Segoe U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Segoe U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itchFamily="34" charset="0"/>
                <a:cs typeface="Arial" charset="0"/>
              </a:defRPr>
            </a:lvl9pPr>
          </a:lstStyle>
          <a:p>
            <a:pPr eaLnBrk="1" hangingPunct="1"/>
            <a:r>
              <a:rPr lang="de-DE" altLang="de-DE" sz="2000" dirty="0">
                <a:latin typeface="+mj-lt"/>
              </a:rPr>
              <a:t>FNP 1989</a:t>
            </a:r>
          </a:p>
        </p:txBody>
      </p:sp>
    </p:spTree>
    <p:extLst>
      <p:ext uri="{BB962C8B-B14F-4D97-AF65-F5344CB8AC3E}">
        <p14:creationId xmlns:p14="http://schemas.microsoft.com/office/powerpoint/2010/main" val="3402781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1">
            <a:extLst>
              <a:ext uri="{FF2B5EF4-FFF2-40B4-BE49-F238E27FC236}">
                <a16:creationId xmlns:a16="http://schemas.microsoft.com/office/drawing/2014/main" id="{AC39AD9D-529E-D814-C66D-FEEE4CBC807D}"/>
              </a:ext>
            </a:extLst>
          </p:cNvPr>
          <p:cNvSpPr txBox="1">
            <a:spLocks/>
          </p:cNvSpPr>
          <p:nvPr/>
        </p:nvSpPr>
        <p:spPr>
          <a:xfrm>
            <a:off x="6164" y="-14549"/>
            <a:ext cx="8815107" cy="5797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 Nova" panose="020B05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2000" dirty="0">
                <a:solidFill>
                  <a:schemeClr val="tx1"/>
                </a:solidFill>
              </a:rPr>
              <a:t>Rechtskräftigen B-Pläne B 24/I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A52E17EF-2CEE-75A8-FFD7-29CFAB2C1A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671" y="662885"/>
            <a:ext cx="6499965" cy="494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474739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LUKAS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enutzerdefiniert 1">
      <a:majorFont>
        <a:latin typeface="Arial Nova"/>
        <a:ea typeface=""/>
        <a:cs typeface=""/>
      </a:majorFont>
      <a:minorFont>
        <a:latin typeface="Arial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D2E24525-A099-4562-A3F7-03BDDD96275B}" vid="{DE84DB91-0202-4FAE-8E0A-9D3F22AACE88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7CF7D02CE30D5479B16EF52C78E4B06" ma:contentTypeVersion="2" ma:contentTypeDescription="Create a new document." ma:contentTypeScope="" ma:versionID="55794a75134675e53fad7298fea7058a">
  <xsd:schema xmlns:xsd="http://www.w3.org/2001/XMLSchema" xmlns:xs="http://www.w3.org/2001/XMLSchema" xmlns:p="http://schemas.microsoft.com/office/2006/metadata/properties" xmlns:ns3="db290f00-c51b-4f72-993d-246e9afc8e84" targetNamespace="http://schemas.microsoft.com/office/2006/metadata/properties" ma:root="true" ma:fieldsID="aa646869d6a40e61a93232a5dd292635" ns3:_="">
    <xsd:import namespace="db290f00-c51b-4f72-993d-246e9afc8e8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290f00-c51b-4f72-993d-246e9afc8e8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52115D3-FC5C-4D47-B637-B7787CFBDC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b290f00-c51b-4f72-993d-246e9afc8e8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E70C8BF-7CA7-47A8-A08C-BA96F881183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A427DE1-E0BB-4DF6-8BF9-2A10FB8D8D2C}">
  <ds:schemaRefs>
    <ds:schemaRef ds:uri="http://purl.org/dc/terms/"/>
    <ds:schemaRef ds:uri="http://schemas.microsoft.com/office/2006/documentManagement/types"/>
    <ds:schemaRef ds:uri="http://schemas.microsoft.com/office/2006/metadata/properties"/>
    <ds:schemaRef ds:uri="db290f00-c51b-4f72-993d-246e9afc8e84"/>
    <ds:schemaRef ds:uri="http://www.w3.org/XML/1998/namespace"/>
    <ds:schemaRef ds:uri="http://purl.org/dc/elements/1.1/"/>
    <ds:schemaRef ds:uri="http://purl.org/dc/dcmitype/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NWP_Vorlage_pptx_2022</Template>
  <TotalTime>0</TotalTime>
  <Words>180</Words>
  <Application>Microsoft Office PowerPoint</Application>
  <PresentationFormat>Bildschirmpräsentation (4:3)</PresentationFormat>
  <Paragraphs>53</Paragraphs>
  <Slides>13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8" baseType="lpstr">
      <vt:lpstr>Arial Nova Light</vt:lpstr>
      <vt:lpstr>Arial</vt:lpstr>
      <vt:lpstr>Arial Nova</vt:lpstr>
      <vt:lpstr>Calibri</vt:lpstr>
      <vt:lpstr>DesignLUKAS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Rita Abel</dc:creator>
  <cp:lastModifiedBy>Rita Abel</cp:lastModifiedBy>
  <cp:revision>18</cp:revision>
  <cp:lastPrinted>2026-08-11T09:26:33Z</cp:lastPrinted>
  <dcterms:created xsi:type="dcterms:W3CDTF">2022-09-23T10:41:55Z</dcterms:created>
  <dcterms:modified xsi:type="dcterms:W3CDTF">2026-08-11T09:28:02Z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ContentTypeId" pid="2">
    <vt:lpwstr>0x01010077CF7D02CE30D5479B16EF52C78E4B06</vt:lpwstr>
  </property>
  <property fmtid="{D5CDD505-2E9C-101B-9397-08002B2CF9AE}" name="NXPowerLiteLastOptimized" pid="3">
    <vt:lpwstr>1390265</vt:lpwstr>
  </property>
  <property fmtid="{D5CDD505-2E9C-101B-9397-08002B2CF9AE}" name="NXPowerLiteSettings" pid="4">
    <vt:lpwstr>C700052003A000</vt:lpwstr>
  </property>
  <property fmtid="{D5CDD505-2E9C-101B-9397-08002B2CF9AE}" name="NXPowerLiteVersion" pid="5">
    <vt:lpwstr>D9.0.3</vt:lpwstr>
  </property>
</Properties>
</file>