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4"/>
  </p:sldMasterIdLst>
  <p:notesMasterIdLst>
    <p:notesMasterId r:id="rId22"/>
  </p:notesMasterIdLst>
  <p:sldIdLst>
    <p:sldId id="256" r:id="rId5"/>
    <p:sldId id="682" r:id="rId6"/>
    <p:sldId id="1539" r:id="rId7"/>
    <p:sldId id="1572" r:id="rId8"/>
    <p:sldId id="1554" r:id="rId9"/>
    <p:sldId id="1567" r:id="rId10"/>
    <p:sldId id="1569" r:id="rId11"/>
    <p:sldId id="1489" r:id="rId12"/>
    <p:sldId id="1563" r:id="rId13"/>
    <p:sldId id="1537" r:id="rId14"/>
    <p:sldId id="1566" r:id="rId15"/>
    <p:sldId id="1568" r:id="rId16"/>
    <p:sldId id="1561" r:id="rId17"/>
    <p:sldId id="1565" r:id="rId18"/>
    <p:sldId id="1570" r:id="rId19"/>
    <p:sldId id="334" r:id="rId20"/>
    <p:sldId id="1571" r:id="rId21"/>
  </p:sldIdLst>
  <p:sldSz cx="9144000" cy="6858000" type="screen4x3"/>
  <p:notesSz cx="6797675" cy="9929813"/>
  <p:embeddedFontLst>
    <p:embeddedFont>
      <p:font typeface="Arial Nova" panose="020B0504020202020204" pitchFamily="34" charset="0"/>
      <p:regular r:id="rId23"/>
      <p:bold r:id="rId24"/>
      <p:italic r:id="rId25"/>
      <p:boldItalic r:id="rId26"/>
    </p:embeddedFont>
    <p:embeddedFont>
      <p:font typeface="Arial Nova Light" panose="020B0304020202020204" pitchFamily="34" charset="0"/>
      <p:regular r:id="rId27"/>
      <p:italic r:id="rId28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546CE4C-66FF-2143-0F29-55507DA70C33}" name="PERG3" initials="UK" userId="PERG3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995" autoAdjust="0"/>
    <p:restoredTop sz="95928" autoAdjust="0"/>
  </p:normalViewPr>
  <p:slideViewPr>
    <p:cSldViewPr snapToGrid="0">
      <p:cViewPr varScale="1">
        <p:scale>
          <a:sx n="91" d="100"/>
          <a:sy n="91" d="100"/>
        </p:scale>
        <p:origin x="1238" y="14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0" d="100"/>
          <a:sy n="110" d="100"/>
        </p:scale>
        <p:origin x="5256" y="12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7199"/>
          </a:xfrm>
          <a:prstGeom prst="rect">
            <a:avLst/>
          </a:prstGeom>
        </p:spPr>
        <p:txBody>
          <a:bodyPr vert="horz" lIns="90462" tIns="45231" rIns="90462" bIns="45231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815" y="0"/>
            <a:ext cx="2945293" cy="497199"/>
          </a:xfrm>
          <a:prstGeom prst="rect">
            <a:avLst/>
          </a:prstGeom>
        </p:spPr>
        <p:txBody>
          <a:bodyPr vert="horz" lIns="90462" tIns="45231" rIns="90462" bIns="45231" rtlCol="0"/>
          <a:lstStyle>
            <a:lvl1pPr algn="r">
              <a:defRPr sz="1200"/>
            </a:lvl1pPr>
          </a:lstStyle>
          <a:p>
            <a:fld id="{D95BD4D2-D00D-4F4D-90A3-1FB9701250D0}" type="datetimeFigureOut">
              <a:rPr lang="de-DE" smtClean="0"/>
              <a:t>11.08.2026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62" tIns="45231" rIns="90462" bIns="45231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924" y="4778458"/>
            <a:ext cx="5437827" cy="3909932"/>
          </a:xfrm>
          <a:prstGeom prst="rect">
            <a:avLst/>
          </a:prstGeom>
        </p:spPr>
        <p:txBody>
          <a:bodyPr vert="horz" lIns="90462" tIns="45231" rIns="90462" bIns="45231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2614"/>
            <a:ext cx="2945293" cy="497199"/>
          </a:xfrm>
          <a:prstGeom prst="rect">
            <a:avLst/>
          </a:prstGeom>
        </p:spPr>
        <p:txBody>
          <a:bodyPr vert="horz" lIns="90462" tIns="45231" rIns="90462" bIns="45231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815" y="9432614"/>
            <a:ext cx="2945293" cy="497199"/>
          </a:xfrm>
          <a:prstGeom prst="rect">
            <a:avLst/>
          </a:prstGeom>
        </p:spPr>
        <p:txBody>
          <a:bodyPr vert="horz" lIns="90462" tIns="45231" rIns="90462" bIns="45231" rtlCol="0" anchor="b"/>
          <a:lstStyle>
            <a:lvl1pPr algn="r">
              <a:defRPr sz="1200"/>
            </a:lvl1pPr>
          </a:lstStyle>
          <a:p>
            <a:fld id="{504CE9C0-B231-4F68-89E7-E418EBD369D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602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CE9C0-B231-4F68-89E7-E418EBD369DF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0682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AEB93-2AB2-4F5A-BC63-86075CEB89A9}" type="slidenum">
              <a:rPr lang="de-DE" altLang="de-DE" smtClean="0"/>
              <a:pPr/>
              <a:t>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45816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CE9C0-B231-4F68-89E7-E418EBD369DF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848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2400">
                <a:latin typeface="Arial Nova" panose="020B05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 Nova" panose="020B05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4" name="AutoShape 2" descr="Bildergebnis für gemeinde emlichheim"/>
          <p:cNvSpPr>
            <a:spLocks noChangeAspect="1" noChangeArrowheads="1"/>
          </p:cNvSpPr>
          <p:nvPr userDrawn="1"/>
        </p:nvSpPr>
        <p:spPr bwMode="auto">
          <a:xfrm>
            <a:off x="155575" y="-2651125"/>
            <a:ext cx="5524500" cy="552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17188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038288"/>
            <a:ext cx="7772400" cy="1362075"/>
          </a:xfrm>
        </p:spPr>
        <p:txBody>
          <a:bodyPr anchor="t">
            <a:normAutofit/>
          </a:bodyPr>
          <a:lstStyle>
            <a:lvl1pPr algn="l">
              <a:defRPr sz="2800" b="0" cap="all">
                <a:latin typeface="Arial Nova" panose="020B05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4065681"/>
            <a:ext cx="7772400" cy="150018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 Nova" panose="020B05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ova Light" panose="020B03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Folie </a:t>
            </a:r>
            <a:fld id="{68842B8D-D302-40EC-B314-D43BE8245F6C}" type="slidenum">
              <a:rPr lang="de-DE" smtClean="0"/>
              <a:pPr/>
              <a:t>‹Nr.›</a:t>
            </a:fld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37065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575" y="1"/>
            <a:ext cx="8815107" cy="579717"/>
          </a:xfrm>
        </p:spPr>
        <p:txBody>
          <a:bodyPr anchor="ctr">
            <a:noAutofit/>
          </a:bodyPr>
          <a:lstStyle>
            <a:lvl1pPr>
              <a:defRPr sz="1800" b="0">
                <a:latin typeface="Arial Nova" panose="020B05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575" y="594360"/>
            <a:ext cx="8815107" cy="5758629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Arial Nova Light" panose="020B0304020202020204" pitchFamily="34" charset="0"/>
                <a:cs typeface="Arial" panose="020B0604020202020204" pitchFamily="34" charset="0"/>
              </a:defRPr>
            </a:lvl1pPr>
            <a:lvl2pPr>
              <a:defRPr sz="1400">
                <a:latin typeface="Arial Nova Light" panose="020B03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 Nova Light" panose="020B03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 Nova Light" panose="020B03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 Nova Light" panose="020B03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Folie </a:t>
            </a:r>
            <a:fld id="{68842B8D-D302-40EC-B314-D43BE8245F6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01702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b="0">
                <a:latin typeface="Arial Nova" panose="020B05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55575" y="594360"/>
            <a:ext cx="4195296" cy="5758628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Arial Nova Light" panose="020B0304020202020204" pitchFamily="34" charset="0"/>
                <a:cs typeface="Arial" panose="020B0604020202020204" pitchFamily="34" charset="0"/>
              </a:defRPr>
            </a:lvl1pPr>
            <a:lvl2pPr>
              <a:defRPr sz="1400">
                <a:latin typeface="Arial Nova Light" panose="020B03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 Nova Light" panose="020B03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 Nova Light" panose="020B03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 Nova Light" panose="020B03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0" y="594361"/>
            <a:ext cx="4398682" cy="5758628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Arial Nova Light" panose="020B0304020202020204" pitchFamily="34" charset="0"/>
                <a:cs typeface="Arial" panose="020B0604020202020204" pitchFamily="34" charset="0"/>
              </a:defRPr>
            </a:lvl1pPr>
            <a:lvl2pPr>
              <a:defRPr sz="1400">
                <a:latin typeface="Arial Nova Light" panose="020B03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 Nova Light" panose="020B03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 Nova Light" panose="020B03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 Nova Light" panose="020B03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ova Light" panose="020B03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Folie </a:t>
            </a:r>
            <a:fld id="{68842B8D-D302-40EC-B314-D43BE8245F6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0044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576" y="273050"/>
            <a:ext cx="3309938" cy="1162050"/>
          </a:xfrm>
        </p:spPr>
        <p:txBody>
          <a:bodyPr anchor="b">
            <a:normAutofit/>
          </a:bodyPr>
          <a:lstStyle>
            <a:lvl1pPr algn="l">
              <a:defRPr sz="18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395632" cy="6091891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Arial Nova Light" panose="020B0304020202020204" pitchFamily="34" charset="0"/>
                <a:cs typeface="Arial" panose="020B0604020202020204" pitchFamily="34" charset="0"/>
              </a:defRPr>
            </a:lvl1pPr>
            <a:lvl2pPr>
              <a:defRPr sz="1400">
                <a:latin typeface="Arial Nova Light" panose="020B03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 Nova Light" panose="020B03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 Nova Light" panose="020B03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 Nova Light" panose="020B03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55576" y="1547906"/>
            <a:ext cx="3309937" cy="481703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 Nova Light" panose="020B03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ova Light" panose="020B03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Folie </a:t>
            </a:r>
            <a:fld id="{68842B8D-D302-40EC-B314-D43BE8245F6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29442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80E643-0863-2FF6-986F-E06B3380E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FC041B6-5CD4-6399-209B-5C8E4A9183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 Folie </a:t>
            </a:r>
            <a:fld id="{68842B8D-D302-40EC-B314-D43BE8245F6C}" type="slidenum">
              <a:rPr lang="de-DE" smtClean="0"/>
              <a:pPr/>
              <a:t>‹Nr.›</a:t>
            </a:fld>
            <a:r>
              <a:rPr lang="de-DE"/>
              <a:t> 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77501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ova Light" panose="020B03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Folie </a:t>
            </a:r>
            <a:fld id="{68842B8D-D302-40EC-B314-D43BE8245F6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07475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0">
                <a:latin typeface="Arial Nova" panose="020B05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541027" y="198227"/>
            <a:ext cx="6055067" cy="45413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 Nova Light" panose="020B03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ova Light" panose="020B03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Folie </a:t>
            </a:r>
            <a:fld id="{68842B8D-D302-40EC-B314-D43BE8245F6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01504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6965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55575" y="1"/>
            <a:ext cx="8988425" cy="5797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376161" y="6543414"/>
            <a:ext cx="1348739" cy="2941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Arial Nova Light" panose="020B03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 Folie </a:t>
            </a:r>
            <a:fld id="{68842B8D-D302-40EC-B314-D43BE8245F6C}" type="slidenum">
              <a:rPr lang="de-DE" smtClean="0"/>
              <a:pPr/>
              <a:t>‹Nr.›</a:t>
            </a:fld>
            <a:r>
              <a:rPr lang="de-DE" dirty="0"/>
              <a:t>  </a:t>
            </a:r>
          </a:p>
        </p:txBody>
      </p:sp>
      <p:cxnSp>
        <p:nvCxnSpPr>
          <p:cNvPr id="7" name="Gerade Verbindung 6"/>
          <p:cNvCxnSpPr/>
          <p:nvPr/>
        </p:nvCxnSpPr>
        <p:spPr>
          <a:xfrm>
            <a:off x="8820472" y="0"/>
            <a:ext cx="0" cy="645333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>
            <a:cxnSpLocks/>
          </p:cNvCxnSpPr>
          <p:nvPr/>
        </p:nvCxnSpPr>
        <p:spPr>
          <a:xfrm flipH="1">
            <a:off x="4572000" y="0"/>
            <a:ext cx="25499" cy="650875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 flipH="1">
            <a:off x="395288" y="3212976"/>
            <a:ext cx="874871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6" descr="Bildergebnis für nwp oldenburg logo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9493" y="6530622"/>
            <a:ext cx="289038" cy="294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Bildergebnis für gemeinde emlichheim"/>
          <p:cNvSpPr>
            <a:spLocks noChangeAspect="1" noChangeArrowheads="1"/>
          </p:cNvSpPr>
          <p:nvPr userDrawn="1"/>
        </p:nvSpPr>
        <p:spPr bwMode="auto">
          <a:xfrm>
            <a:off x="155575" y="-2651125"/>
            <a:ext cx="5524500" cy="552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dirty="0"/>
          </a:p>
        </p:txBody>
      </p:sp>
      <p:sp>
        <p:nvSpPr>
          <p:cNvPr id="5" name="AutoShape 6" descr="Bildergebnis für gemeinde emlichheim"/>
          <p:cNvSpPr>
            <a:spLocks noChangeAspect="1" noChangeArrowheads="1"/>
          </p:cNvSpPr>
          <p:nvPr/>
        </p:nvSpPr>
        <p:spPr bwMode="auto">
          <a:xfrm>
            <a:off x="460375" y="-2346325"/>
            <a:ext cx="5524500" cy="552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dirty="0"/>
          </a:p>
        </p:txBody>
      </p:sp>
      <p:sp>
        <p:nvSpPr>
          <p:cNvPr id="9" name="AutoShape 8" descr="Bildergebnis für gemeinde emlichheim"/>
          <p:cNvSpPr>
            <a:spLocks noChangeAspect="1" noChangeArrowheads="1"/>
          </p:cNvSpPr>
          <p:nvPr/>
        </p:nvSpPr>
        <p:spPr bwMode="auto">
          <a:xfrm>
            <a:off x="612775" y="-2193925"/>
            <a:ext cx="5524500" cy="552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dirty="0"/>
          </a:p>
        </p:txBody>
      </p:sp>
      <p:sp>
        <p:nvSpPr>
          <p:cNvPr id="18" name="AutoShape 4" descr="Bildergebnis für emlichheim logo gemeinde"/>
          <p:cNvSpPr>
            <a:spLocks noChangeAspect="1" noChangeArrowheads="1"/>
          </p:cNvSpPr>
          <p:nvPr/>
        </p:nvSpPr>
        <p:spPr bwMode="auto">
          <a:xfrm>
            <a:off x="307975" y="-471488"/>
            <a:ext cx="3476625" cy="131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9" name="AutoShape 6" descr="Bildergebnis für emlichheim logo gemeinde"/>
          <p:cNvSpPr>
            <a:spLocks noChangeAspect="1" noChangeArrowheads="1"/>
          </p:cNvSpPr>
          <p:nvPr/>
        </p:nvSpPr>
        <p:spPr bwMode="auto">
          <a:xfrm>
            <a:off x="460375" y="-319088"/>
            <a:ext cx="3476625" cy="131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cxnSp>
        <p:nvCxnSpPr>
          <p:cNvPr id="27" name="Gerader Verbinder 26">
            <a:extLst>
              <a:ext uri="{FF2B5EF4-FFF2-40B4-BE49-F238E27FC236}">
                <a16:creationId xmlns:a16="http://schemas.microsoft.com/office/drawing/2014/main" id="{6C7A816B-62B8-59D4-DC18-B40C1713D1B4}"/>
              </a:ext>
            </a:extLst>
          </p:cNvPr>
          <p:cNvCxnSpPr>
            <a:cxnSpLocks/>
          </p:cNvCxnSpPr>
          <p:nvPr userDrawn="1"/>
        </p:nvCxnSpPr>
        <p:spPr>
          <a:xfrm>
            <a:off x="59765" y="6546850"/>
            <a:ext cx="8665135" cy="0"/>
          </a:xfrm>
          <a:prstGeom prst="line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0646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6" r:id="rId5"/>
    <p:sldLayoutId id="2147483658" r:id="rId6"/>
    <p:sldLayoutId id="2147483655" r:id="rId7"/>
    <p:sldLayoutId id="2147483657" r:id="rId8"/>
    <p:sldLayoutId id="2147483659" r:id="rId9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1800" b="0" kern="1200">
          <a:solidFill>
            <a:schemeClr val="tx1">
              <a:lumMod val="75000"/>
              <a:lumOff val="25000"/>
            </a:schemeClr>
          </a:solidFill>
          <a:latin typeface="Arial Nova" panose="020B05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 ?><Relationships xmlns="http://schemas.openxmlformats.org/package/2006/relationships"><Relationship Id="rId3" Target="../media/image16.jpeg" Type="http://schemas.openxmlformats.org/officeDocument/2006/relationships/image"/><Relationship Id="rId2" Target="../media/image15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17.jpeg" Type="http://schemas.openxmlformats.org/officeDocument/2006/relationships/image"/></Relationships>
</file>

<file path=ppt/slides/_rels/slide11.xml.rels><?xml version="1.0" encoding="UTF-8" standalone="yes" ?><Relationships xmlns="http://schemas.openxmlformats.org/package/2006/relationships"><Relationship Id="rId3" Target="../media/image19.jpeg" Type="http://schemas.openxmlformats.org/officeDocument/2006/relationships/image"/><Relationship Id="rId2" Target="../media/image18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2.xml.rels><?xml version="1.0" encoding="UTF-8" standalone="yes" ?><Relationships xmlns="http://schemas.openxmlformats.org/package/2006/relationships"><Relationship Id="rId2" Target="../media/image20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3.xml.rels><?xml version="1.0" encoding="UTF-8" standalone="yes" ?><Relationships xmlns="http://schemas.openxmlformats.org/package/2006/relationships"><Relationship Id="rId2" Target="../media/image21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4.xml.rels><?xml version="1.0" encoding="UTF-8" standalone="yes" ?><Relationships xmlns="http://schemas.openxmlformats.org/package/2006/relationships"><Relationship Id="rId2" Target="../media/image22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 ?><Relationships xmlns="http://schemas.openxmlformats.org/package/2006/relationships"><Relationship Id="rId2" Target="../media/image3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4.xml.rels><?xml version="1.0" encoding="UTF-8" standalone="yes" ?><Relationships xmlns="http://schemas.openxmlformats.org/package/2006/relationships"><Relationship Id="rId2" Target="../media/image4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5.xml.rels><?xml version="1.0" encoding="UTF-8" standalone="yes" ?><Relationships xmlns="http://schemas.openxmlformats.org/package/2006/relationships"><Relationship Id="rId3" Target="../media/image5.jpeg" Type="http://schemas.openxmlformats.org/officeDocument/2006/relationships/image"/><Relationship Id="rId2" Target="../notesSlides/notesSlide3.xml" Type="http://schemas.openxmlformats.org/officeDocument/2006/relationships/notesSlide"/><Relationship Id="rId1" Target="../slideLayouts/slideLayout2.xml" Type="http://schemas.openxmlformats.org/officeDocument/2006/relationships/slideLayout"/><Relationship Id="rId5" Target="../media/image7.jpeg" Type="http://schemas.openxmlformats.org/officeDocument/2006/relationships/image"/><Relationship Id="rId4" Target="../media/image6.png" Type="http://schemas.openxmlformats.org/officeDocument/2006/relationships/image"/></Relationships>
</file>

<file path=ppt/slides/_rels/slide6.xml.rels><?xml version="1.0" encoding="UTF-8" standalone="yes" ?><Relationships xmlns="http://schemas.openxmlformats.org/package/2006/relationships"><Relationship Id="rId2" Target="../media/image8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7.xml.rels><?xml version="1.0" encoding="UTF-8" standalone="yes" ?><Relationships xmlns="http://schemas.openxmlformats.org/package/2006/relationships"><Relationship Id="rId3" Target="../media/image10.jpeg" Type="http://schemas.openxmlformats.org/officeDocument/2006/relationships/image"/><Relationship Id="rId2" Target="../media/image9.jpeg" Type="http://schemas.openxmlformats.org/officeDocument/2006/relationships/image"/><Relationship Id="rId1" Target="../slideLayouts/slideLayout7.xml" Type="http://schemas.openxmlformats.org/officeDocument/2006/relationships/slideLayout"/><Relationship Id="rId5" Target="../media/image12.jpeg" Type="http://schemas.openxmlformats.org/officeDocument/2006/relationships/image"/><Relationship Id="rId4" Target="../media/image11.jpeg" Type="http://schemas.openxmlformats.org/officeDocument/2006/relationships/image"/></Relationships>
</file>

<file path=ppt/slides/_rels/slide8.xml.rels><?xml version="1.0" encoding="UTF-8" standalone="yes" ?><Relationships xmlns="http://schemas.openxmlformats.org/package/2006/relationships"><Relationship Id="rId3" Target="../media/image13.jpeg" Type="http://schemas.openxmlformats.org/officeDocument/2006/relationships/image"/><Relationship Id="rId2" Target="../media/image9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9.xml.rels><?xml version="1.0" encoding="UTF-8" standalone="yes" ?><Relationships xmlns="http://schemas.openxmlformats.org/package/2006/relationships"><Relationship Id="rId2" Target="../media/image14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2">
            <a:extLst>
              <a:ext uri="{FF2B5EF4-FFF2-40B4-BE49-F238E27FC236}">
                <a16:creationId xmlns:a16="http://schemas.microsoft.com/office/drawing/2014/main" id="{47809912-1A77-6AE1-7547-C0DE91952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147" y="2803924"/>
            <a:ext cx="8676456" cy="2566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algn="ctr">
              <a:spcBef>
                <a:spcPts val="0"/>
              </a:spcBef>
              <a:defRPr/>
            </a:pPr>
            <a:r>
              <a:rPr lang="de-DE" sz="2400" dirty="0">
                <a:latin typeface="+mj-lt"/>
              </a:rPr>
              <a:t>148 . Änderung  des Flächennutzungsplanes</a:t>
            </a:r>
          </a:p>
          <a:p>
            <a:pPr marL="342900" indent="-342900" algn="ctr">
              <a:spcBef>
                <a:spcPts val="0"/>
              </a:spcBef>
              <a:defRPr/>
            </a:pPr>
            <a:r>
              <a:rPr lang="de-DE" sz="2400" b="1" dirty="0">
                <a:latin typeface="+mj-lt"/>
              </a:rPr>
              <a:t>Bebauungsplan Nr. 159</a:t>
            </a:r>
          </a:p>
          <a:p>
            <a:pPr marL="342900" indent="-342900" algn="ctr">
              <a:spcBef>
                <a:spcPts val="0"/>
              </a:spcBef>
              <a:defRPr/>
            </a:pPr>
            <a:r>
              <a:rPr lang="de-DE" sz="2400" b="1" dirty="0">
                <a:latin typeface="+mj-lt"/>
              </a:rPr>
              <a:t>„Ortsentwicklung </a:t>
            </a:r>
            <a:r>
              <a:rPr lang="de-DE" sz="2400" b="1" dirty="0" err="1">
                <a:latin typeface="+mj-lt"/>
              </a:rPr>
              <a:t>Spohle</a:t>
            </a:r>
            <a:r>
              <a:rPr lang="de-DE" sz="2400" b="1" dirty="0">
                <a:latin typeface="+mj-lt"/>
              </a:rPr>
              <a:t>“</a:t>
            </a:r>
          </a:p>
          <a:p>
            <a:pPr marL="342900" indent="-342900" algn="ctr">
              <a:spcBef>
                <a:spcPts val="0"/>
              </a:spcBef>
              <a:defRPr/>
            </a:pPr>
            <a:endParaRPr lang="de-DE" sz="2400" i="1" dirty="0">
              <a:latin typeface="+mj-lt"/>
            </a:endParaRPr>
          </a:p>
          <a:p>
            <a:pPr algn="ctr">
              <a:spcBef>
                <a:spcPts val="0"/>
              </a:spcBef>
              <a:defRPr/>
            </a:pPr>
            <a:endParaRPr lang="de-DE" sz="2400" b="1" i="1" dirty="0">
              <a:solidFill>
                <a:srgbClr val="C00000"/>
              </a:solidFill>
              <a:latin typeface="+mj-lt"/>
            </a:endParaRPr>
          </a:p>
          <a:p>
            <a:pPr algn="ctr">
              <a:spcBef>
                <a:spcPts val="0"/>
              </a:spcBef>
              <a:defRPr/>
            </a:pPr>
            <a:endParaRPr lang="de-DE" sz="2400" b="1" i="1" dirty="0">
              <a:solidFill>
                <a:srgbClr val="C00000"/>
              </a:solidFill>
              <a:latin typeface="+mj-lt"/>
            </a:endParaRPr>
          </a:p>
          <a:p>
            <a:pPr algn="ctr">
              <a:spcBef>
                <a:spcPts val="0"/>
              </a:spcBef>
              <a:defRPr/>
            </a:pPr>
            <a:r>
              <a:rPr lang="de-DE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Bürgerinformation am</a:t>
            </a:r>
          </a:p>
          <a:p>
            <a:pPr algn="ctr">
              <a:spcBef>
                <a:spcPts val="0"/>
              </a:spcBef>
              <a:defRPr/>
            </a:pPr>
            <a:r>
              <a:rPr lang="de-DE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13.08.2026</a:t>
            </a:r>
          </a:p>
          <a:p>
            <a:pPr marL="342900" indent="-342900" algn="ctr">
              <a:lnSpc>
                <a:spcPct val="120000"/>
              </a:lnSpc>
              <a:spcBef>
                <a:spcPct val="30000"/>
              </a:spcBef>
              <a:defRPr/>
            </a:pPr>
            <a:endParaRPr lang="de-DE" sz="2400" b="1" dirty="0">
              <a:latin typeface="+mj-lt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E6174B3-1BB9-C8CA-A206-B00E9780D4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17674" y1="39098" x2="17674" y2="39098"/>
                        <a14:foregroundMark x1="23721" y1="40602" x2="23721" y2="40602"/>
                        <a14:foregroundMark x1="28372" y1="42105" x2="28372" y2="42105"/>
                        <a14:foregroundMark x1="53953" y1="15789" x2="53953" y2="15789"/>
                        <a14:foregroundMark x1="37674" y1="49624" x2="37674" y2="49624"/>
                        <a14:foregroundMark x1="43721" y1="49624" x2="43721" y2="49624"/>
                        <a14:foregroundMark x1="50233" y1="51880" x2="50233" y2="51880"/>
                        <a14:foregroundMark x1="55814" y1="52632" x2="55814" y2="52632"/>
                        <a14:foregroundMark x1="61395" y1="52632" x2="61395" y2="52632"/>
                        <a14:foregroundMark x1="67442" y1="53383" x2="67442" y2="53383"/>
                        <a14:foregroundMark x1="74884" y1="51128" x2="74884" y2="51128"/>
                        <a14:foregroundMark x1="79535" y1="52632" x2="79535" y2="52632"/>
                        <a14:foregroundMark x1="80930" y1="75940" x2="80930" y2="75940"/>
                        <a14:foregroundMark x1="80930" y1="75940" x2="80930" y2="75940"/>
                        <a14:foregroundMark x1="80930" y1="75940" x2="80930" y2="75940"/>
                        <a14:foregroundMark x1="81860" y1="75188" x2="81860" y2="75188"/>
                        <a14:foregroundMark x1="85581" y1="72932" x2="85581" y2="72932"/>
                        <a14:foregroundMark x1="83721" y1="79699" x2="83721" y2="79699"/>
                        <a14:foregroundMark x1="77674" y1="72180" x2="77674" y2="72180"/>
                        <a14:foregroundMark x1="73488" y1="72932" x2="73488" y2="72932"/>
                        <a14:foregroundMark x1="60465" y1="71429" x2="60465" y2="71429"/>
                        <a14:foregroundMark x1="40930" y1="72180" x2="40930" y2="72180"/>
                        <a14:foregroundMark x1="38605" y1="72180" x2="38605" y2="72180"/>
                        <a14:foregroundMark x1="27907" y1="67669" x2="27907" y2="67669"/>
                        <a14:foregroundMark x1="20930" y1="74436" x2="20930" y2="74436"/>
                        <a14:foregroundMark x1="16279" y1="74436" x2="16279" y2="74436"/>
                        <a14:foregroundMark x1="14884" y1="77444" x2="14884" y2="77444"/>
                        <a14:foregroundMark x1="54884" y1="15038" x2="54884" y2="15038"/>
                        <a14:foregroundMark x1="55813" y1="74408" x2="76279" y2="66917"/>
                        <a14:foregroundMark x1="76279" y1="66917" x2="64383" y2="73786"/>
                        <a14:foregroundMark x1="39442" y1="81649" x2="37520" y2="81594"/>
                        <a14:foregroundMark x1="34507" y1="71929" x2="45581" y2="62406"/>
                        <a14:foregroundMark x1="45581" y1="62406" x2="64186" y2="69173"/>
                        <a14:foregroundMark x1="45581" y1="61654" x2="20000" y2="58647"/>
                        <a14:foregroundMark x1="20000" y1="58647" x2="35358" y2="72047"/>
                        <a14:foregroundMark x1="69340" y1="73425" x2="56744" y2="59398"/>
                        <a14:foregroundMark x1="56744" y1="59398" x2="45116" y2="60150"/>
                        <a14:foregroundMark x1="38140" y1="21053" x2="15349" y2="39850"/>
                        <a14:foregroundMark x1="15349" y1="39850" x2="14419" y2="78947"/>
                        <a14:foregroundMark x1="36452" y1="84159" x2="40885" y2="85208"/>
                        <a14:foregroundMark x1="14419" y1="78947" x2="20778" y2="80451"/>
                        <a14:foregroundMark x1="80464" y1="77718" x2="82791" y2="37594"/>
                        <a14:foregroundMark x1="82791" y1="37594" x2="63721" y2="15038"/>
                        <a14:foregroundMark x1="63721" y1="15038" x2="63721" y2="15038"/>
                        <a14:foregroundMark x1="73488" y1="67669" x2="51628" y2="46617"/>
                        <a14:foregroundMark x1="51628" y1="46617" x2="48372" y2="45865"/>
                        <a14:foregroundMark x1="80465" y1="45113" x2="57209" y2="35338"/>
                        <a14:foregroundMark x1="62791" y1="15038" x2="37209" y2="21805"/>
                        <a14:foregroundMark x1="37209" y1="21805" x2="36744" y2="22556"/>
                        <a14:foregroundMark x1="39535" y1="79699" x2="65116" y2="78195"/>
                        <a14:foregroundMark x1="65116" y1="78195" x2="82326" y2="78947"/>
                        <a14:foregroundMark x1="44186" y1="79699" x2="67907" y2="79699"/>
                        <a14:foregroundMark x1="67907" y1="79699" x2="87442" y2="78195"/>
                        <a14:foregroundMark x1="14884" y1="80451" x2="39535" y2="81203"/>
                        <a14:foregroundMark x1="39535" y1="81203" x2="40000" y2="80451"/>
                        <a14:foregroundMark x1="35814" y1="77444" x2="35814" y2="77444"/>
                        <a14:foregroundMark x1="27442" y1="75188" x2="27442" y2="75188"/>
                        <a14:foregroundMark x1="74884" y1="75940" x2="74884" y2="75940"/>
                        <a14:foregroundMark x1="38605" y1="85714" x2="38605" y2="8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375" y="597609"/>
            <a:ext cx="2880000" cy="1781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949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1">
            <a:extLst>
              <a:ext uri="{FF2B5EF4-FFF2-40B4-BE49-F238E27FC236}">
                <a16:creationId xmlns:a16="http://schemas.microsoft.com/office/drawing/2014/main" id="{37CC5D03-6031-7BF5-A98F-8E27CBA3AB8C}"/>
              </a:ext>
            </a:extLst>
          </p:cNvPr>
          <p:cNvSpPr txBox="1">
            <a:spLocks/>
          </p:cNvSpPr>
          <p:nvPr/>
        </p:nvSpPr>
        <p:spPr>
          <a:xfrm>
            <a:off x="164446" y="0"/>
            <a:ext cx="8815107" cy="5797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 Nova" panose="020B05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000" dirty="0"/>
              <a:t>Vorentwurf B-Plan 24 II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1E2053B-EA75-4C02-E446-E852418FD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892" y="1243296"/>
            <a:ext cx="5922628" cy="413614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802B9465-735D-4811-0929-DFFE5FA6B3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7626" y="117445"/>
            <a:ext cx="2811927" cy="4374859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1C45FE2A-67C9-5B12-2991-08789F95C3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2502" y="4492304"/>
            <a:ext cx="2797157" cy="128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900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E4974-76ED-624D-DE2F-F8A52B546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1">
            <a:extLst>
              <a:ext uri="{FF2B5EF4-FFF2-40B4-BE49-F238E27FC236}">
                <a16:creationId xmlns:a16="http://schemas.microsoft.com/office/drawing/2014/main" id="{373E225F-4819-47FE-E3BF-50A833876DF3}"/>
              </a:ext>
            </a:extLst>
          </p:cNvPr>
          <p:cNvSpPr txBox="1">
            <a:spLocks/>
          </p:cNvSpPr>
          <p:nvPr/>
        </p:nvSpPr>
        <p:spPr>
          <a:xfrm>
            <a:off x="164446" y="0"/>
            <a:ext cx="8815107" cy="5797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 Nova" panose="020B05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000" dirty="0"/>
              <a:t>Vorbelastung Lärm</a:t>
            </a:r>
            <a:endParaRPr lang="de-DE" sz="2000" dirty="0">
              <a:solidFill>
                <a:srgbClr val="C00000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9EDB166-24C9-006F-619E-94017F1C0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521" y="852307"/>
            <a:ext cx="4056970" cy="551852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CD5F885-F20D-7F43-01E4-579B2DDAD8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3002" y="1069304"/>
            <a:ext cx="3939526" cy="2775727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49FD380D-6F6C-7EB0-A143-B701979F8AA6}"/>
              </a:ext>
            </a:extLst>
          </p:cNvPr>
          <p:cNvSpPr txBox="1"/>
          <p:nvPr/>
        </p:nvSpPr>
        <p:spPr>
          <a:xfrm>
            <a:off x="1140902" y="453227"/>
            <a:ext cx="2399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Gewerbelärm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21E3D8F-2162-00F1-8836-7CB24CB7B581}"/>
              </a:ext>
            </a:extLst>
          </p:cNvPr>
          <p:cNvSpPr txBox="1"/>
          <p:nvPr/>
        </p:nvSpPr>
        <p:spPr>
          <a:xfrm>
            <a:off x="5424880" y="606604"/>
            <a:ext cx="2399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Verkehrslärm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C1D370F-3574-2592-7B2A-22DEF9DDEC69}"/>
              </a:ext>
            </a:extLst>
          </p:cNvPr>
          <p:cNvSpPr txBox="1"/>
          <p:nvPr/>
        </p:nvSpPr>
        <p:spPr>
          <a:xfrm>
            <a:off x="5061357" y="4185552"/>
            <a:ext cx="29920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Schutz Fassaden,</a:t>
            </a:r>
          </a:p>
          <a:p>
            <a:r>
              <a:rPr lang="de-DE" dirty="0"/>
              <a:t>Schlafräume</a:t>
            </a:r>
          </a:p>
          <a:p>
            <a:r>
              <a:rPr lang="de-DE" dirty="0"/>
              <a:t>Außenwohnbereiche</a:t>
            </a:r>
          </a:p>
          <a:p>
            <a:endParaRPr lang="de-DE" dirty="0"/>
          </a:p>
          <a:p>
            <a:r>
              <a:rPr lang="de-DE" dirty="0"/>
              <a:t>Diskussion aktiver Schallschutz</a:t>
            </a:r>
          </a:p>
        </p:txBody>
      </p:sp>
    </p:spTree>
    <p:extLst>
      <p:ext uri="{BB962C8B-B14F-4D97-AF65-F5344CB8AC3E}">
        <p14:creationId xmlns:p14="http://schemas.microsoft.com/office/powerpoint/2010/main" val="948119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8475A-D49B-4637-5D20-B6C328D3A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1">
            <a:extLst>
              <a:ext uri="{FF2B5EF4-FFF2-40B4-BE49-F238E27FC236}">
                <a16:creationId xmlns:a16="http://schemas.microsoft.com/office/drawing/2014/main" id="{40F47237-A1AF-13E1-8F38-FF0848C70E9D}"/>
              </a:ext>
            </a:extLst>
          </p:cNvPr>
          <p:cNvSpPr txBox="1">
            <a:spLocks/>
          </p:cNvSpPr>
          <p:nvPr/>
        </p:nvSpPr>
        <p:spPr>
          <a:xfrm>
            <a:off x="164446" y="0"/>
            <a:ext cx="8815107" cy="5797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 Nova" panose="020B05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000" dirty="0"/>
              <a:t>Textliche Festsetzungen</a:t>
            </a:r>
            <a:endParaRPr lang="de-DE" sz="2000" dirty="0">
              <a:solidFill>
                <a:srgbClr val="C00000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7CC8070-7B33-5A28-FA3D-EBADC13E83B8}"/>
              </a:ext>
            </a:extLst>
          </p:cNvPr>
          <p:cNvSpPr txBox="1"/>
          <p:nvPr/>
        </p:nvSpPr>
        <p:spPr>
          <a:xfrm>
            <a:off x="5620624" y="723900"/>
            <a:ext cx="2407640" cy="14773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dirty="0"/>
              <a:t>Art und Maß der baulichen Nutzung,</a:t>
            </a:r>
          </a:p>
          <a:p>
            <a:r>
              <a:rPr lang="de-DE" dirty="0"/>
              <a:t>Bauweise</a:t>
            </a:r>
          </a:p>
          <a:p>
            <a:r>
              <a:rPr lang="de-DE" dirty="0"/>
              <a:t>Regelung Stellplätze und Nebenanlagen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6AC9703-CE24-CC40-FE44-D426EB79A5CD}"/>
              </a:ext>
            </a:extLst>
          </p:cNvPr>
          <p:cNvSpPr txBox="1"/>
          <p:nvPr/>
        </p:nvSpPr>
        <p:spPr>
          <a:xfrm>
            <a:off x="5620624" y="3200051"/>
            <a:ext cx="240764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dirty="0"/>
              <a:t>Maßnahmen zur randlichen Eingrünung und inneren Begrünung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A20B9C1-8AE6-EC22-49EB-80DE13D37A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086" y="457030"/>
            <a:ext cx="4921755" cy="568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1637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C6224-BBA7-F8F5-BC1C-3D4C8D87E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1">
            <a:extLst>
              <a:ext uri="{FF2B5EF4-FFF2-40B4-BE49-F238E27FC236}">
                <a16:creationId xmlns:a16="http://schemas.microsoft.com/office/drawing/2014/main" id="{899BAA41-AD9D-A3D9-ACF6-74928C2EE091}"/>
              </a:ext>
            </a:extLst>
          </p:cNvPr>
          <p:cNvSpPr txBox="1">
            <a:spLocks/>
          </p:cNvSpPr>
          <p:nvPr/>
        </p:nvSpPr>
        <p:spPr>
          <a:xfrm>
            <a:off x="164446" y="0"/>
            <a:ext cx="8815107" cy="5797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 Nova" panose="020B05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000" dirty="0"/>
              <a:t>Textliche Festsetzungen</a:t>
            </a:r>
            <a:endParaRPr lang="de-DE" sz="2000" dirty="0">
              <a:solidFill>
                <a:srgbClr val="C00000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D284781-14DC-68A1-54A8-27698C1E5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061" y="466243"/>
            <a:ext cx="3763253" cy="592551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AC5A92E4-900B-956F-AB22-187EED1558C7}"/>
              </a:ext>
            </a:extLst>
          </p:cNvPr>
          <p:cNvSpPr txBox="1"/>
          <p:nvPr/>
        </p:nvSpPr>
        <p:spPr>
          <a:xfrm>
            <a:off x="5503178" y="898665"/>
            <a:ext cx="240764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dirty="0"/>
              <a:t>Lärmschutz für Fassaden, Schlafräume und Außenwohnbereiche</a:t>
            </a:r>
          </a:p>
        </p:txBody>
      </p:sp>
    </p:spTree>
    <p:extLst>
      <p:ext uri="{BB962C8B-B14F-4D97-AF65-F5344CB8AC3E}">
        <p14:creationId xmlns:p14="http://schemas.microsoft.com/office/powerpoint/2010/main" val="2082379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EB1D2-B02C-FDB9-EC34-A248574B2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1">
            <a:extLst>
              <a:ext uri="{FF2B5EF4-FFF2-40B4-BE49-F238E27FC236}">
                <a16:creationId xmlns:a16="http://schemas.microsoft.com/office/drawing/2014/main" id="{5CB311AA-EBC7-829A-EF8C-B986FFB5933A}"/>
              </a:ext>
            </a:extLst>
          </p:cNvPr>
          <p:cNvSpPr txBox="1">
            <a:spLocks/>
          </p:cNvSpPr>
          <p:nvPr/>
        </p:nvSpPr>
        <p:spPr>
          <a:xfrm>
            <a:off x="164446" y="0"/>
            <a:ext cx="8815107" cy="5797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 Nova" panose="020B05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000" dirty="0"/>
              <a:t>Örtliche Bauvorschriften</a:t>
            </a:r>
            <a:endParaRPr lang="de-DE" sz="2000" dirty="0">
              <a:solidFill>
                <a:srgbClr val="C00000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871377D-731D-2B42-7A4C-150F016445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46" y="1266737"/>
            <a:ext cx="5966985" cy="3842157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F927EF38-63E9-6CC0-C461-C83DAB3D0448}"/>
              </a:ext>
            </a:extLst>
          </p:cNvPr>
          <p:cNvSpPr txBox="1"/>
          <p:nvPr/>
        </p:nvSpPr>
        <p:spPr>
          <a:xfrm>
            <a:off x="6425966" y="2587650"/>
            <a:ext cx="240764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dirty="0"/>
              <a:t>Gestaltung Gebäude und Grundstück</a:t>
            </a:r>
          </a:p>
        </p:txBody>
      </p:sp>
    </p:spTree>
    <p:extLst>
      <p:ext uri="{BB962C8B-B14F-4D97-AF65-F5344CB8AC3E}">
        <p14:creationId xmlns:p14="http://schemas.microsoft.com/office/powerpoint/2010/main" val="2445995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73C60-6AF3-78D0-F302-4DB53E883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1">
            <a:extLst>
              <a:ext uri="{FF2B5EF4-FFF2-40B4-BE49-F238E27FC236}">
                <a16:creationId xmlns:a16="http://schemas.microsoft.com/office/drawing/2014/main" id="{5A25FF24-30E1-1CAC-3BD3-B8DF2CD654BA}"/>
              </a:ext>
            </a:extLst>
          </p:cNvPr>
          <p:cNvSpPr txBox="1">
            <a:spLocks/>
          </p:cNvSpPr>
          <p:nvPr/>
        </p:nvSpPr>
        <p:spPr>
          <a:xfrm>
            <a:off x="164446" y="0"/>
            <a:ext cx="8815107" cy="5797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 Nova" panose="020B05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000" dirty="0"/>
              <a:t>Örtliches Einmaß</a:t>
            </a:r>
            <a:endParaRPr lang="de-DE" sz="2000" dirty="0">
              <a:solidFill>
                <a:srgbClr val="C00000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1CEC038-5114-6B46-71B8-786B577184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46" y="628318"/>
            <a:ext cx="8199378" cy="578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7836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09BC8F65-FC2A-647A-4FEF-271D292F4BA0}"/>
              </a:ext>
            </a:extLst>
          </p:cNvPr>
          <p:cNvSpPr txBox="1"/>
          <p:nvPr/>
        </p:nvSpPr>
        <p:spPr>
          <a:xfrm>
            <a:off x="1015068" y="1184314"/>
            <a:ext cx="753331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+mj-lt"/>
                <a:cs typeface="Segoe UI" panose="020B0502040204020203" pitchFamily="34" charset="0"/>
              </a:rPr>
              <a:t>Im weiteren Verfahren </a:t>
            </a:r>
          </a:p>
          <a:p>
            <a:pPr algn="ctr"/>
            <a:endParaRPr lang="de-DE" sz="2400" dirty="0">
              <a:latin typeface="+mj-lt"/>
              <a:cs typeface="Segoe UI" panose="020B0502040204020203" pitchFamily="34" charset="0"/>
            </a:endParaRPr>
          </a:p>
          <a:p>
            <a:pPr algn="ctr"/>
            <a:r>
              <a:rPr lang="de-DE" sz="2400" dirty="0">
                <a:latin typeface="+mj-lt"/>
                <a:cs typeface="Segoe UI" panose="020B0502040204020203" pitchFamily="34" charset="0"/>
              </a:rPr>
              <a:t>Abstimmung Lärmschutz</a:t>
            </a:r>
          </a:p>
          <a:p>
            <a:pPr algn="ctr"/>
            <a:r>
              <a:rPr lang="de-DE" sz="2400" dirty="0">
                <a:latin typeface="+mj-lt"/>
                <a:cs typeface="Segoe UI" panose="020B0502040204020203" pitchFamily="34" charset="0"/>
              </a:rPr>
              <a:t>Berücksichtigung der eingemessenen Bestände</a:t>
            </a:r>
          </a:p>
          <a:p>
            <a:pPr algn="ctr"/>
            <a:r>
              <a:rPr lang="de-DE" sz="2400" dirty="0">
                <a:latin typeface="+mj-lt"/>
                <a:cs typeface="Segoe UI" panose="020B0502040204020203" pitchFamily="34" charset="0"/>
              </a:rPr>
              <a:t>Geruchsgutachten</a:t>
            </a:r>
          </a:p>
          <a:p>
            <a:pPr algn="ctr"/>
            <a:r>
              <a:rPr lang="de-DE" sz="2400" dirty="0">
                <a:latin typeface="+mj-lt"/>
                <a:cs typeface="Segoe UI" panose="020B0502040204020203" pitchFamily="34" charset="0"/>
              </a:rPr>
              <a:t>Entwässerungskonzept</a:t>
            </a:r>
          </a:p>
          <a:p>
            <a:pPr algn="ctr"/>
            <a:endParaRPr lang="de-DE" sz="2400" dirty="0">
              <a:latin typeface="+mj-lt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0188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F2AAE9-3822-57EF-DA35-852E4A136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00DC9A0A-E651-5D60-D548-036D232F13EF}"/>
              </a:ext>
            </a:extLst>
          </p:cNvPr>
          <p:cNvSpPr txBox="1"/>
          <p:nvPr/>
        </p:nvSpPr>
        <p:spPr>
          <a:xfrm>
            <a:off x="2254928" y="2769833"/>
            <a:ext cx="51135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dirty="0">
                <a:latin typeface="+mj-lt"/>
                <a:cs typeface="Segoe UI" panose="020B0502040204020203" pitchFamily="34" charset="0"/>
              </a:rPr>
              <a:t>Vielen Dank für Ihre Aufmerksamkeit</a:t>
            </a:r>
          </a:p>
        </p:txBody>
      </p:sp>
    </p:spTree>
    <p:extLst>
      <p:ext uri="{BB962C8B-B14F-4D97-AF65-F5344CB8AC3E}">
        <p14:creationId xmlns:p14="http://schemas.microsoft.com/office/powerpoint/2010/main" val="2644383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F1D3BD30-6AB7-404B-8B87-98FE0802EA87}"/>
              </a:ext>
            </a:extLst>
          </p:cNvPr>
          <p:cNvSpPr/>
          <p:nvPr/>
        </p:nvSpPr>
        <p:spPr>
          <a:xfrm>
            <a:off x="1244425" y="1664185"/>
            <a:ext cx="3074006" cy="869950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de-DE" sz="1600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Frühzeitige Beteiligung der Öffentlichkeit § 3 (1) BauGB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255622E-2F46-4D0D-B010-16D926A0B8C7}"/>
              </a:ext>
            </a:extLst>
          </p:cNvPr>
          <p:cNvSpPr/>
          <p:nvPr/>
        </p:nvSpPr>
        <p:spPr>
          <a:xfrm>
            <a:off x="4540997" y="1673422"/>
            <a:ext cx="3358578" cy="8699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de-DE" sz="1600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Frühzeitige Beteiligung der Behörden und sonstigen Träger öffentlicher Belange § 4 (1) BauGB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63A2B94F-4340-4D16-AFC3-28A7749CA2AE}"/>
              </a:ext>
            </a:extLst>
          </p:cNvPr>
          <p:cNvSpPr/>
          <p:nvPr/>
        </p:nvSpPr>
        <p:spPr>
          <a:xfrm>
            <a:off x="1244425" y="2686535"/>
            <a:ext cx="6624637" cy="50482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de-DE" sz="1600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Prüfung der Stellungnahmen / Abwägung</a:t>
            </a:r>
          </a:p>
          <a:p>
            <a:pPr algn="ctr">
              <a:defRPr/>
            </a:pPr>
            <a:r>
              <a:rPr lang="de-DE" sz="1600" b="1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Entwurfsfassung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883AB82F-3A58-4556-8569-EA60339FBFBA}"/>
              </a:ext>
            </a:extLst>
          </p:cNvPr>
          <p:cNvSpPr/>
          <p:nvPr/>
        </p:nvSpPr>
        <p:spPr>
          <a:xfrm>
            <a:off x="1252363" y="836712"/>
            <a:ext cx="6624637" cy="68086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de-DE" sz="1600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Vorlaufphase/ Aufstellungsbeschluss</a:t>
            </a:r>
          </a:p>
          <a:p>
            <a:pPr algn="ctr">
              <a:defRPr/>
            </a:pPr>
            <a:r>
              <a:rPr lang="de-DE" sz="1600" b="1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Vorentwurf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985F529F-1A00-4106-B46B-329F21469408}"/>
              </a:ext>
            </a:extLst>
          </p:cNvPr>
          <p:cNvSpPr/>
          <p:nvPr/>
        </p:nvSpPr>
        <p:spPr>
          <a:xfrm>
            <a:off x="1236487" y="3327452"/>
            <a:ext cx="3140910" cy="9413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de-DE" sz="1600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Formelle Öffentlichkeitsbeteiligung </a:t>
            </a:r>
          </a:p>
          <a:p>
            <a:pPr algn="ctr">
              <a:defRPr/>
            </a:pPr>
            <a:r>
              <a:rPr lang="de-DE" sz="1600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§ 3 (2) BauGB – Auslegung für die Dauer von 30 Tagen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A7AB37C8-0429-4FA7-B880-73E2BA0E571F}"/>
              </a:ext>
            </a:extLst>
          </p:cNvPr>
          <p:cNvSpPr/>
          <p:nvPr/>
        </p:nvSpPr>
        <p:spPr>
          <a:xfrm>
            <a:off x="4572001" y="3342173"/>
            <a:ext cx="3297062" cy="94138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de-DE" sz="1600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Beteiligung der Behörden und sonstiger Träger öffentlicher Belange § 4 (2) BauGB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7969623C-245D-4817-A247-BF0042668BCF}"/>
              </a:ext>
            </a:extLst>
          </p:cNvPr>
          <p:cNvSpPr/>
          <p:nvPr/>
        </p:nvSpPr>
        <p:spPr>
          <a:xfrm>
            <a:off x="1236487" y="4431198"/>
            <a:ext cx="6624637" cy="787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de-DE" sz="1600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Prüfung der Stellungnahmen / Abwägung</a:t>
            </a:r>
          </a:p>
          <a:p>
            <a:pPr algn="ctr">
              <a:defRPr/>
            </a:pPr>
            <a:r>
              <a:rPr lang="de-DE" sz="1600" b="1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Feststellungsbeschluss/Satzungsbeschluss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6FCD3D75-4987-409C-9038-7F5FDE754105}"/>
              </a:ext>
            </a:extLst>
          </p:cNvPr>
          <p:cNvSpPr/>
          <p:nvPr/>
        </p:nvSpPr>
        <p:spPr>
          <a:xfrm>
            <a:off x="1244424" y="5367823"/>
            <a:ext cx="6624638" cy="797481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de-DE" sz="1600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Genehmigung des Flächennutzungsplanes (Frist 1 Monat) </a:t>
            </a:r>
          </a:p>
          <a:p>
            <a:pPr algn="ctr">
              <a:defRPr/>
            </a:pPr>
            <a:r>
              <a:rPr lang="de-DE" sz="1600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Rechtsverbindlichkeit des Bebauungsplanes durch </a:t>
            </a:r>
            <a:r>
              <a:rPr lang="de-DE" sz="1600" b="1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Bekanntmachung</a:t>
            </a:r>
            <a:r>
              <a:rPr lang="de-DE" sz="1600" dirty="0">
                <a:solidFill>
                  <a:schemeClr val="tx1"/>
                </a:solidFill>
                <a:latin typeface="+mj-lt"/>
                <a:cs typeface="Segoe UI" panose="020B0502040204020203" pitchFamily="34" charset="0"/>
              </a:rPr>
              <a:t> des Satzungsbeschlusses</a:t>
            </a:r>
          </a:p>
        </p:txBody>
      </p:sp>
      <p:sp>
        <p:nvSpPr>
          <p:cNvPr id="14" name="Gleichschenkliges Dreieck 13">
            <a:extLst>
              <a:ext uri="{FF2B5EF4-FFF2-40B4-BE49-F238E27FC236}">
                <a16:creationId xmlns:a16="http://schemas.microsoft.com/office/drawing/2014/main" id="{D689DEAD-5040-4031-9D0C-438C3E40D11D}"/>
              </a:ext>
            </a:extLst>
          </p:cNvPr>
          <p:cNvSpPr/>
          <p:nvPr/>
        </p:nvSpPr>
        <p:spPr>
          <a:xfrm rot="10800000">
            <a:off x="4228540" y="1550649"/>
            <a:ext cx="431800" cy="144463"/>
          </a:xfrm>
          <a:prstGeom prst="triangle">
            <a:avLst>
              <a:gd name="adj" fmla="val 51997"/>
            </a:avLst>
          </a:prstGeom>
          <a:solidFill>
            <a:schemeClr val="bg2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de-DE" sz="900">
              <a:latin typeface="+mj-lt"/>
            </a:endParaRPr>
          </a:p>
        </p:txBody>
      </p:sp>
      <p:sp>
        <p:nvSpPr>
          <p:cNvPr id="15" name="Gleichschenkliges Dreieck 14">
            <a:extLst>
              <a:ext uri="{FF2B5EF4-FFF2-40B4-BE49-F238E27FC236}">
                <a16:creationId xmlns:a16="http://schemas.microsoft.com/office/drawing/2014/main" id="{D17B0551-E031-4933-8220-A695692FC827}"/>
              </a:ext>
            </a:extLst>
          </p:cNvPr>
          <p:cNvSpPr/>
          <p:nvPr/>
        </p:nvSpPr>
        <p:spPr>
          <a:xfrm rot="10800000">
            <a:off x="4273364" y="2537746"/>
            <a:ext cx="431800" cy="144463"/>
          </a:xfrm>
          <a:prstGeom prst="triangle">
            <a:avLst>
              <a:gd name="adj" fmla="val 51997"/>
            </a:avLst>
          </a:prstGeom>
          <a:solidFill>
            <a:schemeClr val="bg2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de-DE" sz="900">
              <a:latin typeface="+mj-lt"/>
            </a:endParaRPr>
          </a:p>
        </p:txBody>
      </p:sp>
      <p:sp>
        <p:nvSpPr>
          <p:cNvPr id="16" name="Gleichschenkliges Dreieck 15">
            <a:extLst>
              <a:ext uri="{FF2B5EF4-FFF2-40B4-BE49-F238E27FC236}">
                <a16:creationId xmlns:a16="http://schemas.microsoft.com/office/drawing/2014/main" id="{06E38135-E0DC-4E14-AE94-178963BADA49}"/>
              </a:ext>
            </a:extLst>
          </p:cNvPr>
          <p:cNvSpPr/>
          <p:nvPr/>
        </p:nvSpPr>
        <p:spPr>
          <a:xfrm rot="10800000">
            <a:off x="4287286" y="3196265"/>
            <a:ext cx="431800" cy="144462"/>
          </a:xfrm>
          <a:prstGeom prst="triangle">
            <a:avLst>
              <a:gd name="adj" fmla="val 51997"/>
            </a:avLst>
          </a:prstGeom>
          <a:solidFill>
            <a:schemeClr val="bg2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de-DE" sz="900">
              <a:latin typeface="+mj-lt"/>
            </a:endParaRPr>
          </a:p>
        </p:txBody>
      </p:sp>
      <p:sp>
        <p:nvSpPr>
          <p:cNvPr id="17" name="Gleichschenkliges Dreieck 16">
            <a:extLst>
              <a:ext uri="{FF2B5EF4-FFF2-40B4-BE49-F238E27FC236}">
                <a16:creationId xmlns:a16="http://schemas.microsoft.com/office/drawing/2014/main" id="{85336C73-E257-4549-8579-FA46F19B0B6C}"/>
              </a:ext>
            </a:extLst>
          </p:cNvPr>
          <p:cNvSpPr/>
          <p:nvPr/>
        </p:nvSpPr>
        <p:spPr>
          <a:xfrm rot="10800000">
            <a:off x="4318432" y="4281973"/>
            <a:ext cx="431800" cy="142875"/>
          </a:xfrm>
          <a:prstGeom prst="triangle">
            <a:avLst>
              <a:gd name="adj" fmla="val 51997"/>
            </a:avLst>
          </a:prstGeom>
          <a:solidFill>
            <a:schemeClr val="bg2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de-DE" sz="900">
              <a:latin typeface="+mj-lt"/>
            </a:endParaRPr>
          </a:p>
        </p:txBody>
      </p:sp>
      <p:sp>
        <p:nvSpPr>
          <p:cNvPr id="18" name="Gleichschenkliges Dreieck 17">
            <a:extLst>
              <a:ext uri="{FF2B5EF4-FFF2-40B4-BE49-F238E27FC236}">
                <a16:creationId xmlns:a16="http://schemas.microsoft.com/office/drawing/2014/main" id="{3DC36EEC-0068-464A-A52D-3A2B47DEB1B8}"/>
              </a:ext>
            </a:extLst>
          </p:cNvPr>
          <p:cNvSpPr/>
          <p:nvPr/>
        </p:nvSpPr>
        <p:spPr>
          <a:xfrm rot="10800000">
            <a:off x="4343359" y="5229097"/>
            <a:ext cx="431800" cy="144463"/>
          </a:xfrm>
          <a:prstGeom prst="triangle">
            <a:avLst>
              <a:gd name="adj" fmla="val 51997"/>
            </a:avLst>
          </a:prstGeom>
          <a:solidFill>
            <a:schemeClr val="bg2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de-DE" sz="900">
              <a:latin typeface="+mj-lt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AFC50338-8B6C-CC35-4371-E32521F9D106}"/>
              </a:ext>
            </a:extLst>
          </p:cNvPr>
          <p:cNvSpPr txBox="1"/>
          <p:nvPr/>
        </p:nvSpPr>
        <p:spPr>
          <a:xfrm>
            <a:off x="463970" y="187131"/>
            <a:ext cx="85725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de-DE" sz="2000" b="1" dirty="0">
                <a:latin typeface="+mj-lt"/>
              </a:rPr>
              <a:t>Verfahrensablauf</a:t>
            </a:r>
          </a:p>
        </p:txBody>
      </p:sp>
    </p:spTree>
    <p:extLst>
      <p:ext uri="{BB962C8B-B14F-4D97-AF65-F5344CB8AC3E}">
        <p14:creationId xmlns:p14="http://schemas.microsoft.com/office/powerpoint/2010/main" val="2030508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1">
            <a:extLst>
              <a:ext uri="{FF2B5EF4-FFF2-40B4-BE49-F238E27FC236}">
                <a16:creationId xmlns:a16="http://schemas.microsoft.com/office/drawing/2014/main" id="{AF1EA6E4-0955-B39E-3B82-0356D8232041}"/>
              </a:ext>
            </a:extLst>
          </p:cNvPr>
          <p:cNvSpPr txBox="1">
            <a:spLocks/>
          </p:cNvSpPr>
          <p:nvPr/>
        </p:nvSpPr>
        <p:spPr>
          <a:xfrm>
            <a:off x="164446" y="0"/>
            <a:ext cx="8815107" cy="5797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 Nova" panose="020B05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000" dirty="0"/>
              <a:t>Übersicht </a:t>
            </a:r>
            <a:endParaRPr lang="de-DE" sz="2000" dirty="0">
              <a:solidFill>
                <a:srgbClr val="C00000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A20C01D-CC09-06CC-28AE-2C623C855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171" y="579717"/>
            <a:ext cx="7877263" cy="5839727"/>
          </a:xfrm>
          <a:prstGeom prst="rect">
            <a:avLst/>
          </a:prstGeom>
        </p:spPr>
      </p:pic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7464BCBD-4390-7330-6477-17273589F73F}"/>
              </a:ext>
            </a:extLst>
          </p:cNvPr>
          <p:cNvSpPr/>
          <p:nvPr/>
        </p:nvSpPr>
        <p:spPr>
          <a:xfrm>
            <a:off x="3649211" y="4051883"/>
            <a:ext cx="1006679" cy="855677"/>
          </a:xfrm>
          <a:custGeom>
            <a:avLst/>
            <a:gdLst>
              <a:gd name="csX0" fmla="*/ 847288 w 1006679"/>
              <a:gd name="csY0" fmla="*/ 25167 h 855677"/>
              <a:gd name="csX1" fmla="*/ 33556 w 1006679"/>
              <a:gd name="csY1" fmla="*/ 0 h 855677"/>
              <a:gd name="csX2" fmla="*/ 0 w 1006679"/>
              <a:gd name="csY2" fmla="*/ 33556 h 855677"/>
              <a:gd name="csX3" fmla="*/ 109057 w 1006679"/>
              <a:gd name="csY3" fmla="*/ 855677 h 855677"/>
              <a:gd name="csX4" fmla="*/ 1006679 w 1006679"/>
              <a:gd name="csY4" fmla="*/ 620785 h 855677"/>
              <a:gd name="csX5" fmla="*/ 847288 w 1006679"/>
              <a:gd name="csY5" fmla="*/ 25167 h 85567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006679" h="855677">
                <a:moveTo>
                  <a:pt x="847288" y="25167"/>
                </a:moveTo>
                <a:lnTo>
                  <a:pt x="33556" y="0"/>
                </a:lnTo>
                <a:lnTo>
                  <a:pt x="0" y="33556"/>
                </a:lnTo>
                <a:lnTo>
                  <a:pt x="109057" y="855677"/>
                </a:lnTo>
                <a:lnTo>
                  <a:pt x="1006679" y="620785"/>
                </a:lnTo>
                <a:lnTo>
                  <a:pt x="847288" y="25167"/>
                </a:lnTo>
                <a:close/>
              </a:path>
            </a:pathLst>
          </a:cu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2839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2BB94-5C99-20C2-288F-AB918575F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1">
            <a:extLst>
              <a:ext uri="{FF2B5EF4-FFF2-40B4-BE49-F238E27FC236}">
                <a16:creationId xmlns:a16="http://schemas.microsoft.com/office/drawing/2014/main" id="{0D5932E1-C78A-3D82-5E04-5F64FD839D69}"/>
              </a:ext>
            </a:extLst>
          </p:cNvPr>
          <p:cNvSpPr txBox="1">
            <a:spLocks/>
          </p:cNvSpPr>
          <p:nvPr/>
        </p:nvSpPr>
        <p:spPr>
          <a:xfrm>
            <a:off x="164446" y="0"/>
            <a:ext cx="8815107" cy="5797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 Nova" panose="020B05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000" dirty="0"/>
              <a:t>Geltungsbereich 2,6 ha</a:t>
            </a:r>
            <a:endParaRPr lang="de-DE" sz="2000" dirty="0">
              <a:solidFill>
                <a:srgbClr val="C00000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3A07984-CBD6-985B-CDF2-D74A71169B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731" y="587810"/>
            <a:ext cx="6712789" cy="507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345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6">
            <a:extLst>
              <a:ext uri="{FF2B5EF4-FFF2-40B4-BE49-F238E27FC236}">
                <a16:creationId xmlns:a16="http://schemas.microsoft.com/office/drawing/2014/main" id="{3D4EEB9A-155F-4315-9487-D59DC410A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7612" y="157730"/>
            <a:ext cx="396240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2000" dirty="0">
                <a:latin typeface="+mj-lt"/>
              </a:rPr>
              <a:t>148. FNP-Änderung - Vorentwurf</a:t>
            </a:r>
          </a:p>
        </p:txBody>
      </p:sp>
      <p:sp>
        <p:nvSpPr>
          <p:cNvPr id="16" name="Textfeld 6">
            <a:extLst>
              <a:ext uri="{FF2B5EF4-FFF2-40B4-BE49-F238E27FC236}">
                <a16:creationId xmlns:a16="http://schemas.microsoft.com/office/drawing/2014/main" id="{0D03A987-3481-C47A-824E-CF47343BE9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483" y="1952078"/>
            <a:ext cx="396240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UI" pitchFamily="34" charset="0"/>
                <a:cs typeface="Arial" charset="0"/>
              </a:defRPr>
            </a:lvl9pPr>
          </a:lstStyle>
          <a:p>
            <a:pPr eaLnBrk="1" hangingPunct="1"/>
            <a:r>
              <a:rPr lang="de-DE" altLang="de-DE" sz="2000" dirty="0">
                <a:latin typeface="+mj-lt"/>
              </a:rPr>
              <a:t>FNP 1989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3650068-633D-9A20-EE2C-EEC6BEEDDF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8446" y="557840"/>
            <a:ext cx="5564028" cy="389671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E45AE330-5095-C701-D529-5DE5EAE49F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2630" y="4657154"/>
            <a:ext cx="3094579" cy="178816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9E63B82-6FBD-2BB6-0F53-5E9C2139FA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483" y="2752298"/>
            <a:ext cx="3942422" cy="3607113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206938D5-A5EF-B792-6A54-16FFF8ADBA7C}"/>
              </a:ext>
            </a:extLst>
          </p:cNvPr>
          <p:cNvSpPr/>
          <p:nvPr/>
        </p:nvSpPr>
        <p:spPr>
          <a:xfrm>
            <a:off x="1602297" y="5310231"/>
            <a:ext cx="872455" cy="86406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02781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FC35E-CBAE-F35C-1061-34A542F7A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1">
            <a:extLst>
              <a:ext uri="{FF2B5EF4-FFF2-40B4-BE49-F238E27FC236}">
                <a16:creationId xmlns:a16="http://schemas.microsoft.com/office/drawing/2014/main" id="{C02624DD-9F1B-FFFE-07AF-F7015FB44027}"/>
              </a:ext>
            </a:extLst>
          </p:cNvPr>
          <p:cNvSpPr txBox="1">
            <a:spLocks/>
          </p:cNvSpPr>
          <p:nvPr/>
        </p:nvSpPr>
        <p:spPr>
          <a:xfrm>
            <a:off x="164446" y="0"/>
            <a:ext cx="8815107" cy="5797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 Nova" panose="020B05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000" dirty="0"/>
              <a:t>Übersicht Luftbild</a:t>
            </a:r>
            <a:endParaRPr lang="de-DE" sz="2000" dirty="0">
              <a:solidFill>
                <a:srgbClr val="C00000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9A50660-1289-C158-0A6D-C3167DBA72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431" r="8349" b="10856"/>
          <a:stretch>
            <a:fillRect/>
          </a:stretch>
        </p:blipFill>
        <p:spPr>
          <a:xfrm>
            <a:off x="553673" y="443490"/>
            <a:ext cx="7701094" cy="5736127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BBAD672-8389-A8D6-0B08-0FBE8347CDF1}"/>
              </a:ext>
            </a:extLst>
          </p:cNvPr>
          <p:cNvSpPr txBox="1"/>
          <p:nvPr/>
        </p:nvSpPr>
        <p:spPr>
          <a:xfrm>
            <a:off x="5710741" y="1959802"/>
            <a:ext cx="922789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Wohnen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977C29D-CF16-4B0A-0C42-E870BA14EAF1}"/>
              </a:ext>
            </a:extLst>
          </p:cNvPr>
          <p:cNvSpPr txBox="1"/>
          <p:nvPr/>
        </p:nvSpPr>
        <p:spPr>
          <a:xfrm>
            <a:off x="3217812" y="1959803"/>
            <a:ext cx="922789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Gewerbe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17527EC-1CC5-DEC3-0527-FE3EA931D24B}"/>
              </a:ext>
            </a:extLst>
          </p:cNvPr>
          <p:cNvSpPr txBox="1"/>
          <p:nvPr/>
        </p:nvSpPr>
        <p:spPr>
          <a:xfrm>
            <a:off x="1440745" y="1569779"/>
            <a:ext cx="1282117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Landwirtschaft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C59244C-DD12-6B24-5C61-ABCA05735557}"/>
              </a:ext>
            </a:extLst>
          </p:cNvPr>
          <p:cNvSpPr txBox="1"/>
          <p:nvPr/>
        </p:nvSpPr>
        <p:spPr>
          <a:xfrm>
            <a:off x="3122104" y="3290500"/>
            <a:ext cx="922789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Wallhecken</a:t>
            </a:r>
          </a:p>
        </p:txBody>
      </p: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7D32DBFD-D730-EE49-5E55-0A5B8FB2A100}"/>
              </a:ext>
            </a:extLst>
          </p:cNvPr>
          <p:cNvCxnSpPr/>
          <p:nvPr/>
        </p:nvCxnSpPr>
        <p:spPr>
          <a:xfrm flipH="1" flipV="1">
            <a:off x="2835479" y="2969703"/>
            <a:ext cx="436227" cy="335559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feld 15">
            <a:extLst>
              <a:ext uri="{FF2B5EF4-FFF2-40B4-BE49-F238E27FC236}">
                <a16:creationId xmlns:a16="http://schemas.microsoft.com/office/drawing/2014/main" id="{9BF2D11A-BED9-CD75-308F-06BF415BD7AA}"/>
              </a:ext>
            </a:extLst>
          </p:cNvPr>
          <p:cNvSpPr txBox="1"/>
          <p:nvPr/>
        </p:nvSpPr>
        <p:spPr>
          <a:xfrm rot="4416049">
            <a:off x="3609364" y="2140034"/>
            <a:ext cx="1565944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Landesstraße L 824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E35FC099-47E2-92A6-759B-3C58EC751F11}"/>
              </a:ext>
            </a:extLst>
          </p:cNvPr>
          <p:cNvSpPr txBox="1"/>
          <p:nvPr/>
        </p:nvSpPr>
        <p:spPr>
          <a:xfrm rot="17465561">
            <a:off x="2023845" y="2231473"/>
            <a:ext cx="1565944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</a:rPr>
              <a:t>Landesstraße L 820</a:t>
            </a:r>
          </a:p>
        </p:txBody>
      </p:sp>
    </p:spTree>
    <p:extLst>
      <p:ext uri="{BB962C8B-B14F-4D97-AF65-F5344CB8AC3E}">
        <p14:creationId xmlns:p14="http://schemas.microsoft.com/office/powerpoint/2010/main" val="2909843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E8790-9198-20A5-D935-CB717C1DB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A0155DB9-2E07-4DAE-EA88-9EB0EAABD5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259" y="752766"/>
            <a:ext cx="3023282" cy="2278415"/>
          </a:xfrm>
          <a:prstGeom prst="rect">
            <a:avLst/>
          </a:prstGeom>
        </p:spPr>
      </p:pic>
      <p:sp>
        <p:nvSpPr>
          <p:cNvPr id="2" name="Titel 11">
            <a:extLst>
              <a:ext uri="{FF2B5EF4-FFF2-40B4-BE49-F238E27FC236}">
                <a16:creationId xmlns:a16="http://schemas.microsoft.com/office/drawing/2014/main" id="{B9C3538B-5E9A-A40C-5A59-D407B9D2E6C1}"/>
              </a:ext>
            </a:extLst>
          </p:cNvPr>
          <p:cNvSpPr txBox="1">
            <a:spLocks/>
          </p:cNvSpPr>
          <p:nvPr/>
        </p:nvSpPr>
        <p:spPr>
          <a:xfrm>
            <a:off x="6164" y="-14549"/>
            <a:ext cx="8815107" cy="5797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 Nova" panose="020B05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000" dirty="0">
                <a:solidFill>
                  <a:schemeClr val="tx1"/>
                </a:solidFill>
              </a:rPr>
              <a:t>Rechtskräftige B-Pläne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E885EBC-0703-EBB2-7D8D-7B76350A03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9272" y="8156"/>
            <a:ext cx="4767470" cy="2779929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58B84A10-333D-315E-D0AE-D197C40FE56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098"/>
          <a:stretch>
            <a:fillRect/>
          </a:stretch>
        </p:blipFill>
        <p:spPr>
          <a:xfrm>
            <a:off x="4857226" y="2820693"/>
            <a:ext cx="4286774" cy="2127036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50AAB200-2D59-B829-ACCC-1CF47F5D5AD1}"/>
              </a:ext>
            </a:extLst>
          </p:cNvPr>
          <p:cNvSpPr txBox="1"/>
          <p:nvPr/>
        </p:nvSpPr>
        <p:spPr>
          <a:xfrm>
            <a:off x="3395229" y="191198"/>
            <a:ext cx="1375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B-Plan 105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1BAFD14-6B81-E4BD-1ACA-E6F2357C764F}"/>
              </a:ext>
            </a:extLst>
          </p:cNvPr>
          <p:cNvSpPr txBox="1"/>
          <p:nvPr/>
        </p:nvSpPr>
        <p:spPr>
          <a:xfrm>
            <a:off x="3481431" y="3378108"/>
            <a:ext cx="1375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B-Plan 14a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692D77B-36EF-B8ED-C60E-3CF0AAF3A458}"/>
              </a:ext>
            </a:extLst>
          </p:cNvPr>
          <p:cNvSpPr txBox="1"/>
          <p:nvPr/>
        </p:nvSpPr>
        <p:spPr>
          <a:xfrm>
            <a:off x="3481431" y="5234094"/>
            <a:ext cx="1375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B-Plan 14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60D6CCC-0458-A722-9720-B69C6EFF657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653"/>
          <a:stretch>
            <a:fillRect/>
          </a:stretch>
        </p:blipFill>
        <p:spPr bwMode="auto">
          <a:xfrm>
            <a:off x="4771024" y="5076127"/>
            <a:ext cx="4391660" cy="15906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50569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44AC8ABC-35A3-C19C-C06C-7E16C9EFB8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7600" y="1301587"/>
            <a:ext cx="3023282" cy="2278415"/>
          </a:xfrm>
          <a:prstGeom prst="rect">
            <a:avLst/>
          </a:prstGeom>
        </p:spPr>
      </p:pic>
      <p:sp>
        <p:nvSpPr>
          <p:cNvPr id="2" name="Titel 11">
            <a:extLst>
              <a:ext uri="{FF2B5EF4-FFF2-40B4-BE49-F238E27FC236}">
                <a16:creationId xmlns:a16="http://schemas.microsoft.com/office/drawing/2014/main" id="{AC39AD9D-529E-D814-C66D-FEEE4CBC807D}"/>
              </a:ext>
            </a:extLst>
          </p:cNvPr>
          <p:cNvSpPr txBox="1">
            <a:spLocks/>
          </p:cNvSpPr>
          <p:nvPr/>
        </p:nvSpPr>
        <p:spPr>
          <a:xfrm>
            <a:off x="6164" y="-14549"/>
            <a:ext cx="8815107" cy="5797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 Nova" panose="020B05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000" dirty="0">
                <a:solidFill>
                  <a:schemeClr val="tx1"/>
                </a:solidFill>
              </a:rPr>
              <a:t>Rechtskräftige B-Pläne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DEC45A8-1F78-3254-25D8-BBE78FBB21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93" y="640683"/>
            <a:ext cx="4299600" cy="5467484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C2C255CA-BB63-976E-0B69-299F111DF434}"/>
              </a:ext>
            </a:extLst>
          </p:cNvPr>
          <p:cNvSpPr txBox="1"/>
          <p:nvPr/>
        </p:nvSpPr>
        <p:spPr>
          <a:xfrm>
            <a:off x="1366768" y="6108167"/>
            <a:ext cx="1375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B-Plan 125</a:t>
            </a:r>
          </a:p>
        </p:txBody>
      </p:sp>
    </p:spTree>
    <p:extLst>
      <p:ext uri="{BB962C8B-B14F-4D97-AF65-F5344CB8AC3E}">
        <p14:creationId xmlns:p14="http://schemas.microsoft.com/office/powerpoint/2010/main" val="1627241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49792-F703-BD4C-9CCE-E83EB949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1">
            <a:extLst>
              <a:ext uri="{FF2B5EF4-FFF2-40B4-BE49-F238E27FC236}">
                <a16:creationId xmlns:a16="http://schemas.microsoft.com/office/drawing/2014/main" id="{D82CFDDD-DC80-183C-892A-55A3FD05F6FF}"/>
              </a:ext>
            </a:extLst>
          </p:cNvPr>
          <p:cNvSpPr txBox="1">
            <a:spLocks/>
          </p:cNvSpPr>
          <p:nvPr/>
        </p:nvSpPr>
        <p:spPr>
          <a:xfrm>
            <a:off x="164446" y="0"/>
            <a:ext cx="8815107" cy="5797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1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 Nova" panose="020B05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000" dirty="0"/>
              <a:t>Städtebauliches Konzept</a:t>
            </a:r>
            <a:endParaRPr lang="de-DE" sz="2000" dirty="0">
              <a:solidFill>
                <a:srgbClr val="C00000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E0D20F6-1098-3FA9-A0FD-B87C4557E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495" y="579717"/>
            <a:ext cx="8343009" cy="5593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23911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LUKAS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enutzerdefiniert 1">
      <a:majorFont>
        <a:latin typeface="Arial Nova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D2E24525-A099-4562-A3F7-03BDDD96275B}" vid="{DE84DB91-0202-4FAE-8E0A-9D3F22AACE88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CF7D02CE30D5479B16EF52C78E4B06" ma:contentTypeVersion="2" ma:contentTypeDescription="Create a new document." ma:contentTypeScope="" ma:versionID="55794a75134675e53fad7298fea7058a">
  <xsd:schema xmlns:xsd="http://www.w3.org/2001/XMLSchema" xmlns:xs="http://www.w3.org/2001/XMLSchema" xmlns:p="http://schemas.microsoft.com/office/2006/metadata/properties" xmlns:ns3="db290f00-c51b-4f72-993d-246e9afc8e84" targetNamespace="http://schemas.microsoft.com/office/2006/metadata/properties" ma:root="true" ma:fieldsID="aa646869d6a40e61a93232a5dd292635" ns3:_="">
    <xsd:import namespace="db290f00-c51b-4f72-993d-246e9afc8e8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290f00-c51b-4f72-993d-246e9afc8e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E70C8BF-7CA7-47A8-A08C-BA96F881183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427DE1-E0BB-4DF6-8BF9-2A10FB8D8D2C}">
  <ds:schemaRefs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db290f00-c51b-4f72-993d-246e9afc8e84"/>
    <ds:schemaRef ds:uri="http://purl.org/dc/elements/1.1/"/>
    <ds:schemaRef ds:uri="http://schemas.microsoft.com/office/2006/metadata/properties"/>
    <ds:schemaRef ds:uri="http://www.w3.org/XML/1998/namespace"/>
    <ds:schemaRef ds:uri="http://purl.org/dc/terms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52115D3-FC5C-4D47-B637-B7787CFBDC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b290f00-c51b-4f72-993d-246e9afc8e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NWP_Vorlage_pptx_2022</Template>
  <TotalTime>0</TotalTime>
  <Words>215</Words>
  <Application>Microsoft Office PowerPoint</Application>
  <PresentationFormat>Bildschirmpräsentation (4:3)</PresentationFormat>
  <Paragraphs>69</Paragraphs>
  <Slides>17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2" baseType="lpstr">
      <vt:lpstr>Arial Nova Light</vt:lpstr>
      <vt:lpstr>Arial</vt:lpstr>
      <vt:lpstr>Arial Nova</vt:lpstr>
      <vt:lpstr>Calibri</vt:lpstr>
      <vt:lpstr>DesignLUKAS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Rita Abel</dc:creator>
  <cp:lastModifiedBy>Rita Abel</cp:lastModifiedBy>
  <cp:revision>18</cp:revision>
  <cp:lastPrinted>2026-08-11T08:59:42Z</cp:lastPrinted>
  <dcterms:created xsi:type="dcterms:W3CDTF">2022-09-23T10:41:55Z</dcterms:created>
  <dcterms:modified xsi:type="dcterms:W3CDTF">2026-08-11T09:05:54Z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ContentTypeId" pid="2">
    <vt:lpwstr>0x01010077CF7D02CE30D5479B16EF52C78E4B06</vt:lpwstr>
  </property>
  <property fmtid="{D5CDD505-2E9C-101B-9397-08002B2CF9AE}" name="NXPowerLiteLastOptimized" pid="3">
    <vt:lpwstr>2079697</vt:lpwstr>
  </property>
  <property fmtid="{D5CDD505-2E9C-101B-9397-08002B2CF9AE}" name="NXPowerLiteSettings" pid="4">
    <vt:lpwstr>C700052003A000</vt:lpwstr>
  </property>
  <property fmtid="{D5CDD505-2E9C-101B-9397-08002B2CF9AE}" name="NXPowerLiteVersion" pid="5">
    <vt:lpwstr>D9.0.3</vt:lpwstr>
  </property>
</Properties>
</file>